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1" r:id="rId6"/>
  </p:sldMasterIdLst>
  <p:notesMasterIdLst>
    <p:notesMasterId r:id="rId29"/>
  </p:notesMasterIdLst>
  <p:handoutMasterIdLst>
    <p:handoutMasterId r:id="rId30"/>
  </p:handoutMasterIdLst>
  <p:sldIdLst>
    <p:sldId id="529" r:id="rId7"/>
    <p:sldId id="623" r:id="rId8"/>
    <p:sldId id="622" r:id="rId9"/>
    <p:sldId id="278" r:id="rId10"/>
    <p:sldId id="624" r:id="rId11"/>
    <p:sldId id="625" r:id="rId12"/>
    <p:sldId id="626" r:id="rId13"/>
    <p:sldId id="627" r:id="rId14"/>
    <p:sldId id="628" r:id="rId15"/>
    <p:sldId id="609" r:id="rId16"/>
    <p:sldId id="618" r:id="rId17"/>
    <p:sldId id="617" r:id="rId18"/>
    <p:sldId id="613" r:id="rId19"/>
    <p:sldId id="614" r:id="rId20"/>
    <p:sldId id="629" r:id="rId21"/>
    <p:sldId id="615" r:id="rId22"/>
    <p:sldId id="630" r:id="rId23"/>
    <p:sldId id="631" r:id="rId24"/>
    <p:sldId id="633" r:id="rId25"/>
    <p:sldId id="634" r:id="rId26"/>
    <p:sldId id="635" r:id="rId27"/>
    <p:sldId id="528"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C9187-9869-F0ED-6FF9-CBE91BB0AFA0}" name="Sylvie Tanguay" initials="ST" userId="S::stanguay@equestrian.ca::2c2d77cb-f317-4e2e-a914-5c24f66256ff" providerId="AD"/>
  <p188:author id="{395A908F-4D4D-2D8B-8FBC-8AC73347A8D5}" name="Maria-Christina Lepore" initials="ML" userId="S::mlepore@equestrian.ca::9f058eb7-f685-4477-865e-8e0da3fffb7f" providerId="AD"/>
  <p188:author id="{1AC496DE-F266-2CA5-FB3C-32A9D6041724}" name="Sophie Balogh" initials="SB" userId="S::SBalogh@equestrian.ca::b3030e8b-f945-43e9-a30e-b9dfd1cbdfed" providerId="AD"/>
  <p188:author id="{851158E2-8738-85B7-9590-F0ECF8C29E70}" name="Darlene Kastner" initials="DK" userId="S::dkastner@equestrian.ca::6460e970-5afc-4fb6-aa55-0d429ae9cf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3E"/>
    <a:srgbClr val="F8F8F8"/>
    <a:srgbClr val="EF3B3D"/>
    <a:srgbClr val="DD4D27"/>
    <a:srgbClr val="90918F"/>
    <a:srgbClr val="001A33"/>
    <a:srgbClr val="FFFFFF"/>
    <a:srgbClr val="49545A"/>
    <a:srgbClr val="4DA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CCA61-16CE-46E3-B7BE-AE4D9DBECFD2}" v="1" dt="2024-02-24T13:25:04.512"/>
    <p1510:client id="{B18CC025-AECF-4F37-B87D-9122D3C9C8E1}" v="78" dt="2024-02-23T18:54:07.99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p:restoredTop sz="86685" autoAdjust="0"/>
  </p:normalViewPr>
  <p:slideViewPr>
    <p:cSldViewPr snapToGrid="0">
      <p:cViewPr varScale="1">
        <p:scale>
          <a:sx n="64" d="100"/>
          <a:sy n="64" d="100"/>
        </p:scale>
        <p:origin x="105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98412-B65D-440E-8694-29C02560C4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B9618350-3EAD-4B50-ADE2-7516DD5E70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BA52E-FD51-4230-84D2-CCC777B0BD3C}" type="datetimeFigureOut">
              <a:rPr lang="en-CA" smtClean="0"/>
              <a:t>2024-02-27</a:t>
            </a:fld>
            <a:endParaRPr lang="en-CA"/>
          </a:p>
        </p:txBody>
      </p:sp>
      <p:sp>
        <p:nvSpPr>
          <p:cNvPr id="4" name="Footer Placeholder 3">
            <a:extLst>
              <a:ext uri="{FF2B5EF4-FFF2-40B4-BE49-F238E27FC236}">
                <a16:creationId xmlns:a16="http://schemas.microsoft.com/office/drawing/2014/main" id="{C2EB0509-161F-4B7F-9D99-B9F6CC79D2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F95ADB9-B9D2-4D71-958F-592F21F2D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B176BC-9F3A-4428-92A1-C6BD10405AFA}" type="slidenum">
              <a:rPr lang="en-CA" smtClean="0"/>
              <a:t>‹#›</a:t>
            </a:fld>
            <a:endParaRPr lang="en-CA"/>
          </a:p>
        </p:txBody>
      </p:sp>
    </p:spTree>
    <p:extLst>
      <p:ext uri="{BB962C8B-B14F-4D97-AF65-F5344CB8AC3E}">
        <p14:creationId xmlns:p14="http://schemas.microsoft.com/office/powerpoint/2010/main" val="211189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6A3C9-DA40-478B-B754-2EE0AFE93FE6}" type="datetimeFigureOut">
              <a:rPr lang="en-CA" smtClean="0"/>
              <a:t>2024-02-27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D4210-4F71-4AB8-BA21-0373D73E7AC8}" type="slidenum">
              <a:rPr lang="en-CA" smtClean="0"/>
              <a:t>‹#›</a:t>
            </a:fld>
            <a:endParaRPr lang="en-CA"/>
          </a:p>
        </p:txBody>
      </p:sp>
    </p:spTree>
    <p:extLst>
      <p:ext uri="{BB962C8B-B14F-4D97-AF65-F5344CB8AC3E}">
        <p14:creationId xmlns:p14="http://schemas.microsoft.com/office/powerpoint/2010/main" val="276432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FD4210-4F71-4AB8-BA21-0373D73E7AC8}" type="slidenum">
              <a:rPr lang="en-CA" smtClean="0"/>
              <a:t>1</a:t>
            </a:fld>
            <a:endParaRPr lang="en-CA"/>
          </a:p>
        </p:txBody>
      </p:sp>
    </p:spTree>
    <p:extLst>
      <p:ext uri="{BB962C8B-B14F-4D97-AF65-F5344CB8AC3E}">
        <p14:creationId xmlns:p14="http://schemas.microsoft.com/office/powerpoint/2010/main" val="344459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6"/>
                </a:solidFill>
              </a:rPr>
              <a:t>1 Min </a:t>
            </a:r>
          </a:p>
          <a:p>
            <a:endParaRPr lang="en-US" b="1" i="1" dirty="0">
              <a:solidFill>
                <a:schemeClr val="accent6"/>
              </a:solidFill>
            </a:endParaRPr>
          </a:p>
          <a:p>
            <a:r>
              <a:rPr lang="en-US" dirty="0"/>
              <a:t>Introduce the National Coaching Certification Program</a:t>
            </a:r>
            <a:endParaRPr lang="en-CA" dirty="0"/>
          </a:p>
          <a:p>
            <a:r>
              <a:rPr lang="en-US" dirty="0"/>
              <a:t>(NCCP):</a:t>
            </a:r>
            <a:endParaRPr lang="en-CA" dirty="0"/>
          </a:p>
          <a:p>
            <a:r>
              <a:rPr lang="en-US" dirty="0"/>
              <a:t> </a:t>
            </a:r>
            <a:endParaRPr lang="en-CA" dirty="0"/>
          </a:p>
          <a:p>
            <a:r>
              <a:rPr lang="en-US" dirty="0"/>
              <a:t>o	1 national program (across 68 sports, contexts and provinces and territories)</a:t>
            </a:r>
            <a:endParaRPr lang="en-CA" dirty="0"/>
          </a:p>
          <a:p>
            <a:r>
              <a:rPr lang="en-US" dirty="0"/>
              <a:t> </a:t>
            </a:r>
            <a:endParaRPr lang="en-CA" dirty="0"/>
          </a:p>
          <a:p>
            <a:r>
              <a:rPr lang="en-US" dirty="0"/>
              <a:t>o	3 streams (based on age and stage of athlete development)</a:t>
            </a:r>
            <a:endParaRPr lang="en-CA" dirty="0"/>
          </a:p>
          <a:p>
            <a:r>
              <a:rPr lang="en-US" dirty="0"/>
              <a:t> </a:t>
            </a:r>
            <a:endParaRPr lang="en-CA" dirty="0"/>
          </a:p>
          <a:p>
            <a:r>
              <a:rPr lang="en-US" dirty="0"/>
              <a:t>o	5 core competencies (woven into all NCCP training)</a:t>
            </a:r>
            <a:endParaRPr lang="en-CA" dirty="0"/>
          </a:p>
          <a:p>
            <a:r>
              <a:rPr lang="en-US" dirty="0"/>
              <a:t> </a:t>
            </a:r>
            <a:endParaRPr lang="en-CA" dirty="0"/>
          </a:p>
          <a:p>
            <a:r>
              <a:rPr lang="en-US" dirty="0"/>
              <a:t>o	7 NCCP outcomes (on which coaches are evaluated within the competency-based education program)</a:t>
            </a:r>
          </a:p>
          <a:p>
            <a:endParaRPr lang="en-US" b="0" dirty="0"/>
          </a:p>
        </p:txBody>
      </p:sp>
      <p:sp>
        <p:nvSpPr>
          <p:cNvPr id="4" name="Slide Number Placeholder 3"/>
          <p:cNvSpPr>
            <a:spLocks noGrp="1"/>
          </p:cNvSpPr>
          <p:nvPr>
            <p:ph type="sldNum" sz="quarter" idx="5"/>
          </p:nvPr>
        </p:nvSpPr>
        <p:spPr/>
        <p:txBody>
          <a:bodyPr/>
          <a:lstStyle/>
          <a:p>
            <a:pPr marL="0" marR="0" lvl="0" indent="0" algn="r" defTabSz="942289" rtl="0" eaLnBrk="1" fontAlgn="base" latinLnBrk="0" hangingPunct="1">
              <a:lnSpc>
                <a:spcPct val="100000"/>
              </a:lnSpc>
              <a:spcBef>
                <a:spcPct val="0"/>
              </a:spcBef>
              <a:spcAft>
                <a:spcPct val="0"/>
              </a:spcAft>
              <a:buClrTx/>
              <a:buSzTx/>
              <a:buFontTx/>
              <a:buNone/>
              <a:tabLst/>
              <a:defRPr/>
            </a:pPr>
            <a:fld id="{4EE40F1F-2C53-D242-A41A-E1F7E2241DD0}" type="slidenum">
              <a:rPr kumimoji="0" lang="en-US" sz="1200" b="0" i="0" u="none" strike="noStrike" kern="1200" cap="none" spc="0" normalizeH="0" baseline="0" noProof="0">
                <a:ln>
                  <a:noFill/>
                </a:ln>
                <a:solidFill>
                  <a:prstClr val="black"/>
                </a:solidFill>
                <a:effectLst/>
                <a:uLnTx/>
                <a:uFillTx/>
                <a:latin typeface="Helvetica Light" charset="0"/>
                <a:ea typeface="+mn-ea"/>
                <a:cs typeface="+mn-cs"/>
                <a:sym typeface="Helvetica Light" charset="0"/>
              </a:rPr>
              <a:pPr marL="0" marR="0" lvl="0" indent="0" algn="r" defTabSz="942289"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Helvetica Light" charset="0"/>
              <a:ea typeface="+mn-ea"/>
              <a:cs typeface="+mn-cs"/>
              <a:sym typeface="Helvetica Light" charset="0"/>
            </a:endParaRPr>
          </a:p>
        </p:txBody>
      </p:sp>
    </p:spTree>
    <p:extLst>
      <p:ext uri="{BB962C8B-B14F-4D97-AF65-F5344CB8AC3E}">
        <p14:creationId xmlns:p14="http://schemas.microsoft.com/office/powerpoint/2010/main" val="187073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A176-B863-F281-E1D5-12FF60E8C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6336C-0A89-111B-6ADD-EEC0C2ACC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2AC86-4765-1E9A-4327-F498224D33FA}"/>
              </a:ext>
            </a:extLst>
          </p:cNvPr>
          <p:cNvSpPr>
            <a:spLocks noGrp="1"/>
          </p:cNvSpPr>
          <p:nvPr>
            <p:ph type="body" idx="1"/>
          </p:nvPr>
        </p:nvSpPr>
        <p:spPr/>
        <p:txBody>
          <a:bodyPr/>
          <a:lstStyle/>
          <a:p>
            <a:pPr marR="819922">
              <a:spcBef>
                <a:spcPts val="309"/>
              </a:spcBef>
              <a:spcAft>
                <a:spcPts val="618"/>
              </a:spcAft>
            </a:pPr>
            <a:r>
              <a:rPr lang="en-US" sz="1900" kern="1100" dirty="0">
                <a:solidFill>
                  <a:srgbClr val="0000FF"/>
                </a:solidFill>
                <a:latin typeface="Arial" panose="020B0604020202020204" pitchFamily="34" charset="0"/>
                <a:cs typeface="Times New Roman" panose="02020603050405020304" pitchFamily="18" charset="0"/>
              </a:rPr>
              <a:t>The NCCP Coaching program is designed to educate coaches for training HUMAN athletes at various stages of development.  Knowing what stage of development your athletes, or the ones you want to coach, will determine which context of certification is appropriate for you.</a:t>
            </a:r>
          </a:p>
          <a:p>
            <a:pPr marR="819922">
              <a:spcBef>
                <a:spcPts val="309"/>
              </a:spcBef>
              <a:spcAft>
                <a:spcPts val="618"/>
              </a:spcAft>
            </a:pPr>
            <a:endParaRPr lang="en-US" sz="1900" kern="1100" dirty="0">
              <a:solidFill>
                <a:srgbClr val="0000FF"/>
              </a:solidFill>
              <a:latin typeface="Arial" panose="020B0604020202020204" pitchFamily="34" charset="0"/>
              <a:cs typeface="Times New Roman" panose="02020603050405020304" pitchFamily="18" charset="0"/>
            </a:endParaRPr>
          </a:p>
          <a:p>
            <a:pPr marR="819922">
              <a:spcBef>
                <a:spcPts val="309"/>
              </a:spcBef>
              <a:spcAft>
                <a:spcPts val="618"/>
              </a:spcAft>
            </a:pPr>
            <a:r>
              <a:rPr lang="en-US" sz="1900" kern="1100" dirty="0">
                <a:solidFill>
                  <a:srgbClr val="0000FF"/>
                </a:solidFill>
                <a:latin typeface="Arial" panose="020B0604020202020204" pitchFamily="34" charset="0"/>
                <a:cs typeface="Times New Roman" panose="02020603050405020304" pitchFamily="18" charset="0"/>
              </a:rPr>
              <a:t>Equestrian Canada’s programs are designed around the Long Term Equestrian Development plan EC has, which was built in cooperation with Sport Canada and Sport for Life.  </a:t>
            </a:r>
          </a:p>
        </p:txBody>
      </p:sp>
      <p:sp>
        <p:nvSpPr>
          <p:cNvPr id="4" name="Slide Number Placeholder 3">
            <a:extLst>
              <a:ext uri="{FF2B5EF4-FFF2-40B4-BE49-F238E27FC236}">
                <a16:creationId xmlns:a16="http://schemas.microsoft.com/office/drawing/2014/main" id="{72B05852-4313-8EFA-98D2-73241F8733CF}"/>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11</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141830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F7539-18D0-64BC-4A96-BC6CB9D52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BDD21-77DF-BDB7-DBFB-24D7534DA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BE68B-8147-7886-CF51-A1AE8AF384E5}"/>
              </a:ext>
            </a:extLst>
          </p:cNvPr>
          <p:cNvSpPr>
            <a:spLocks noGrp="1"/>
          </p:cNvSpPr>
          <p:nvPr>
            <p:ph type="body" idx="1"/>
          </p:nvPr>
        </p:nvSpPr>
        <p:spPr/>
        <p:txBody>
          <a:bodyPr/>
          <a:lstStyle/>
          <a:p>
            <a:pPr marL="0" marR="819922" lvl="0" indent="0" algn="l" defTabSz="914400" rtl="0" eaLnBrk="1" fontAlgn="auto" latinLnBrk="0" hangingPunct="1">
              <a:lnSpc>
                <a:spcPct val="100000"/>
              </a:lnSpc>
              <a:spcBef>
                <a:spcPts val="309"/>
              </a:spcBef>
              <a:spcAft>
                <a:spcPts val="618"/>
              </a:spcAft>
              <a:buClrTx/>
              <a:buSzTx/>
              <a:buFontTx/>
              <a:buNone/>
              <a:tabLst/>
              <a:defRPr/>
            </a:pPr>
            <a:r>
              <a:rPr lang="en-CA" sz="1800" dirty="0">
                <a:effectLst/>
                <a:latin typeface="Times New Roman" panose="02020603050405020304" pitchFamily="18" charset="0"/>
                <a:ea typeface="MS Mincho" panose="02020609040205080304" pitchFamily="49" charset="-128"/>
              </a:rPr>
              <a:t>*Candidates may challenge the online evaluation without completing the classroom-based component. Those who fail to achieve a minimum passing grade of 75% after a maximum two (2) challenge attempts must complete the online course and evaluation in their entirety.</a:t>
            </a:r>
          </a:p>
          <a:p>
            <a:pPr marL="0" marR="819922" lvl="0" indent="0" algn="l" defTabSz="914400" rtl="0" eaLnBrk="1" fontAlgn="auto" latinLnBrk="0" hangingPunct="1">
              <a:lnSpc>
                <a:spcPct val="100000"/>
              </a:lnSpc>
              <a:spcBef>
                <a:spcPts val="309"/>
              </a:spcBef>
              <a:spcAft>
                <a:spcPts val="618"/>
              </a:spcAft>
              <a:buClrTx/>
              <a:buSzTx/>
              <a:buFontTx/>
              <a:buNone/>
              <a:tabLst/>
              <a:defRPr/>
            </a:pPr>
            <a:endParaRPr lang="en-CA" sz="1800" dirty="0">
              <a:effectLst/>
              <a:latin typeface="Times New Roman" panose="02020603050405020304" pitchFamily="18" charset="0"/>
              <a:ea typeface="MS Mincho" panose="02020609040205080304" pitchFamily="49" charset="-128"/>
            </a:endParaRPr>
          </a:p>
          <a:p>
            <a:pPr marL="0" marR="819922" lvl="0" indent="0" algn="l" defTabSz="914400" rtl="0" eaLnBrk="1" fontAlgn="auto" latinLnBrk="0" hangingPunct="1">
              <a:lnSpc>
                <a:spcPct val="100000"/>
              </a:lnSpc>
              <a:spcBef>
                <a:spcPts val="309"/>
              </a:spcBef>
              <a:spcAft>
                <a:spcPts val="618"/>
              </a:spcAft>
              <a:buClrTx/>
              <a:buSzTx/>
              <a:buFontTx/>
              <a:buNone/>
              <a:tabLst/>
              <a:defRPr/>
            </a:pPr>
            <a:r>
              <a:rPr lang="en-CA" sz="1800" dirty="0">
                <a:effectLst/>
                <a:latin typeface="Times New Roman" panose="02020603050405020304" pitchFamily="18" charset="0"/>
                <a:ea typeface="MS Mincho" panose="02020609040205080304" pitchFamily="49" charset="-128"/>
              </a:rPr>
              <a:t>Instructors can hold Amateur competitor status as long as they do not coach in competition – This contexts teaches athletes fundamental riding skills, not in a competition context or focus.</a:t>
            </a:r>
          </a:p>
          <a:p>
            <a:pPr marR="819922">
              <a:spcBef>
                <a:spcPts val="309"/>
              </a:spcBef>
              <a:spcAft>
                <a:spcPts val="618"/>
              </a:spcAft>
            </a:pPr>
            <a:endPar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0D253A1E-E10D-8D3B-AEA5-3487D3D1E8DE}"/>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12</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173850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9768-4BD4-EE95-6746-4D61AD650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01E48-3B09-A371-0C1E-28E6846E8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B433E-2A89-35B6-2E3E-C954D5214A6C}"/>
              </a:ext>
            </a:extLst>
          </p:cNvPr>
          <p:cNvSpPr>
            <a:spLocks noGrp="1"/>
          </p:cNvSpPr>
          <p:nvPr>
            <p:ph type="body" idx="1"/>
          </p:nvPr>
        </p:nvSpPr>
        <p:spPr/>
        <p:txBody>
          <a:bodyPr/>
          <a:lstStyle/>
          <a:p>
            <a:pPr marR="819922">
              <a:spcBef>
                <a:spcPts val="309"/>
              </a:spcBef>
              <a:spcAft>
                <a:spcPts val="618"/>
              </a:spcAft>
            </a:pPr>
            <a:r>
              <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rPr>
              <a:t>Coaching in this context includes teaching fundamental physical and technical skills, and also incorporating fundamental tactical and mental skills needed to begin competing.</a:t>
            </a:r>
          </a:p>
        </p:txBody>
      </p:sp>
      <p:sp>
        <p:nvSpPr>
          <p:cNvPr id="4" name="Slide Number Placeholder 3">
            <a:extLst>
              <a:ext uri="{FF2B5EF4-FFF2-40B4-BE49-F238E27FC236}">
                <a16:creationId xmlns:a16="http://schemas.microsoft.com/office/drawing/2014/main" id="{0E2A5228-B9B7-2DD4-9300-35C781C3B501}"/>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13</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62283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3EBA-4A92-005E-EB24-3DDCD80F3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021D7-FCA7-111E-FCA0-6A31BE5C0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D066B-1B9F-9BAA-A938-444A03A7A1A4}"/>
              </a:ext>
            </a:extLst>
          </p:cNvPr>
          <p:cNvSpPr>
            <a:spLocks noGrp="1"/>
          </p:cNvSpPr>
          <p:nvPr>
            <p:ph type="body" idx="1"/>
          </p:nvPr>
        </p:nvSpPr>
        <p:spPr/>
        <p:txBody>
          <a:bodyPr/>
          <a:lstStyle/>
          <a:p>
            <a:pPr marR="819922">
              <a:spcBef>
                <a:spcPts val="309"/>
              </a:spcBef>
              <a:spcAft>
                <a:spcPts val="618"/>
              </a:spcAft>
            </a:pPr>
            <a:r>
              <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rPr>
              <a:t>Coaching in this context, candidates and developing athletes who are competing provincially with results – criteria on the next slide</a:t>
            </a:r>
          </a:p>
        </p:txBody>
      </p:sp>
      <p:sp>
        <p:nvSpPr>
          <p:cNvPr id="4" name="Slide Number Placeholder 3">
            <a:extLst>
              <a:ext uri="{FF2B5EF4-FFF2-40B4-BE49-F238E27FC236}">
                <a16:creationId xmlns:a16="http://schemas.microsoft.com/office/drawing/2014/main" id="{C2020847-3632-C15E-6AA4-612098AD5455}"/>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14</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264294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3EBA-4A92-005E-EB24-3DDCD80F3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021D7-FCA7-111E-FCA0-6A31BE5C0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D066B-1B9F-9BAA-A938-444A03A7A1A4}"/>
              </a:ext>
            </a:extLst>
          </p:cNvPr>
          <p:cNvSpPr>
            <a:spLocks noGrp="1"/>
          </p:cNvSpPr>
          <p:nvPr>
            <p:ph type="body" idx="1"/>
          </p:nvPr>
        </p:nvSpPr>
        <p:spPr/>
        <p:txBody>
          <a:bodyPr/>
          <a:lstStyle/>
          <a:p>
            <a:pPr marR="819922">
              <a:spcBef>
                <a:spcPts val="309"/>
              </a:spcBef>
              <a:spcAft>
                <a:spcPts val="618"/>
              </a:spcAft>
            </a:pPr>
            <a:r>
              <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rPr>
              <a:t>Coaching in this context, candidates and developing athletes who are competing provincially with results as above</a:t>
            </a:r>
          </a:p>
        </p:txBody>
      </p:sp>
      <p:sp>
        <p:nvSpPr>
          <p:cNvPr id="4" name="Slide Number Placeholder 3">
            <a:extLst>
              <a:ext uri="{FF2B5EF4-FFF2-40B4-BE49-F238E27FC236}">
                <a16:creationId xmlns:a16="http://schemas.microsoft.com/office/drawing/2014/main" id="{C2020847-3632-C15E-6AA4-612098AD5455}"/>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15</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254947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4F9E-3DBC-71DD-07AE-803DE430B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8CECB-ABCB-A737-2469-9635F1FC6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61D9A-33E6-ECCC-DC4A-BEB7D259EA70}"/>
              </a:ext>
            </a:extLst>
          </p:cNvPr>
          <p:cNvSpPr>
            <a:spLocks noGrp="1"/>
          </p:cNvSpPr>
          <p:nvPr>
            <p:ph type="body" idx="1"/>
          </p:nvPr>
        </p:nvSpPr>
        <p:spPr/>
        <p:txBody>
          <a:bodyPr/>
          <a:lstStyle/>
          <a:p>
            <a:pPr marR="14630" algn="r"/>
            <a:r>
              <a:rPr lang="en-CA" sz="1800" b="0" i="0" u="none" strike="noStrike" baseline="0" dirty="0">
                <a:solidFill>
                  <a:srgbClr val="878787"/>
                </a:solidFill>
                <a:latin typeface="Calibri" panose="020F0502020204030204" pitchFamily="34" charset="0"/>
              </a:rPr>
              <a:t>7</a:t>
            </a:r>
            <a:endPar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34CAD42-3FF6-01E1-3EC2-515F1D63F63B}"/>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16</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129260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4F9E-3DBC-71DD-07AE-803DE430B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8CECB-ABCB-A737-2469-9635F1FC6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61D9A-33E6-ECCC-DC4A-BEB7D259EA70}"/>
              </a:ext>
            </a:extLst>
          </p:cNvPr>
          <p:cNvSpPr>
            <a:spLocks noGrp="1"/>
          </p:cNvSpPr>
          <p:nvPr>
            <p:ph type="body" idx="1"/>
          </p:nvPr>
        </p:nvSpPr>
        <p:spPr/>
        <p:txBody>
          <a:bodyPr/>
          <a:lstStyle/>
          <a:p>
            <a:pPr marR="14630" algn="r"/>
            <a:r>
              <a:rPr lang="en-CA" sz="1800" b="0" i="0" u="none" strike="noStrike" baseline="0" dirty="0">
                <a:solidFill>
                  <a:srgbClr val="878787"/>
                </a:solidFill>
                <a:latin typeface="Calibri" panose="020F0502020204030204" pitchFamily="34" charset="0"/>
              </a:rPr>
              <a:t>7</a:t>
            </a:r>
            <a:endPar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34CAD42-3FF6-01E1-3EC2-515F1D63F63B}"/>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17</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212915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4F9E-3DBC-71DD-07AE-803DE430B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8CECB-ABCB-A737-2469-9635F1FC6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61D9A-33E6-ECCC-DC4A-BEB7D259EA70}"/>
              </a:ext>
            </a:extLst>
          </p:cNvPr>
          <p:cNvSpPr>
            <a:spLocks noGrp="1"/>
          </p:cNvSpPr>
          <p:nvPr>
            <p:ph type="body" idx="1"/>
          </p:nvPr>
        </p:nvSpPr>
        <p:spPr/>
        <p:txBody>
          <a:bodyPr/>
          <a:lstStyle/>
          <a:p>
            <a:pPr marR="14630" algn="r"/>
            <a:r>
              <a:rPr lang="en-CA" sz="1800" b="0" i="0" u="none" strike="noStrike" baseline="0" dirty="0">
                <a:solidFill>
                  <a:srgbClr val="878787"/>
                </a:solidFill>
                <a:latin typeface="Calibri" panose="020F0502020204030204" pitchFamily="34" charset="0"/>
              </a:rPr>
              <a:t>7</a:t>
            </a:r>
            <a:endParaRPr lang="en-US" sz="1100" b="1" kern="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34CAD42-3FF6-01E1-3EC2-515F1D63F63B}"/>
              </a:ext>
            </a:extLst>
          </p:cNvPr>
          <p:cNvSpPr>
            <a:spLocks noGrp="1"/>
          </p:cNvSpPr>
          <p:nvPr>
            <p:ph type="sldNum" sz="quarter" idx="5"/>
          </p:nvPr>
        </p:nvSpPr>
        <p:spPr/>
        <p:txBody>
          <a:bodyPr/>
          <a:lstStyle/>
          <a:p>
            <a:pPr defTabSz="942289" fontAlgn="base">
              <a:spcBef>
                <a:spcPct val="0"/>
              </a:spcBef>
              <a:spcAft>
                <a:spcPct val="0"/>
              </a:spcAft>
              <a:defRPr/>
            </a:pPr>
            <a:fld id="{4A8688C0-1725-4302-8518-F69D9F2B0CD3}" type="slidenum">
              <a:rPr lang="en-GB" altLang="en-US">
                <a:solidFill>
                  <a:prstClr val="black"/>
                </a:solidFill>
                <a:latin typeface="Helvetica Light" charset="0"/>
                <a:sym typeface="Helvetica Light" charset="0"/>
              </a:rPr>
              <a:pPr defTabSz="942289" fontAlgn="base">
                <a:spcBef>
                  <a:spcPct val="0"/>
                </a:spcBef>
                <a:spcAft>
                  <a:spcPct val="0"/>
                </a:spcAft>
                <a:defRPr/>
              </a:pPr>
              <a:t>18</a:t>
            </a:fld>
            <a:endParaRPr lang="en-GB" altLang="en-US">
              <a:solidFill>
                <a:prstClr val="black"/>
              </a:solidFill>
              <a:latin typeface="Helvetica Light" charset="0"/>
              <a:sym typeface="Helvetica Light" charset="0"/>
            </a:endParaRPr>
          </a:p>
        </p:txBody>
      </p:sp>
    </p:spTree>
    <p:extLst>
      <p:ext uri="{BB962C8B-B14F-4D97-AF65-F5344CB8AC3E}">
        <p14:creationId xmlns:p14="http://schemas.microsoft.com/office/powerpoint/2010/main" val="397063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42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what’s required for 2024 at EC Sanctioned shows? This includes Bronze, Silver, Gold and Platinum sanctioned competitions.  All coaches who are coaching at competitions need to have EC Licensed Coach Status. We’re going to have a look at what that means, and what you need to do now, before show season begins.</a:t>
            </a:r>
            <a:endParaRPr dirty="0"/>
          </a:p>
        </p:txBody>
      </p:sp>
    </p:spTree>
    <p:extLst>
      <p:ext uri="{BB962C8B-B14F-4D97-AF65-F5344CB8AC3E}">
        <p14:creationId xmlns:p14="http://schemas.microsoft.com/office/powerpoint/2010/main" val="85135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2733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264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rPr>
              <a:t>Questions?</a:t>
            </a:r>
          </a:p>
        </p:txBody>
      </p:sp>
      <p:sp>
        <p:nvSpPr>
          <p:cNvPr id="4" name="Slide Number Placeholder 3"/>
          <p:cNvSpPr>
            <a:spLocks noGrp="1"/>
          </p:cNvSpPr>
          <p:nvPr>
            <p:ph type="sldNum" sz="quarter" idx="5"/>
          </p:nvPr>
        </p:nvSpPr>
        <p:spPr/>
        <p:txBody>
          <a:bodyPr/>
          <a:lstStyle/>
          <a:p>
            <a:fld id="{AC26EA06-BDBB-4B1E-821E-F216FAD4423C}" type="slidenum">
              <a:rPr lang="en-CA" smtClean="0"/>
              <a:t>22</a:t>
            </a:fld>
            <a:endParaRPr lang="en-CA"/>
          </a:p>
        </p:txBody>
      </p:sp>
    </p:spTree>
    <p:extLst>
      <p:ext uri="{BB962C8B-B14F-4D97-AF65-F5344CB8AC3E}">
        <p14:creationId xmlns:p14="http://schemas.microsoft.com/office/powerpoint/2010/main" val="155688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There are 2 programs we need to discuss in relation to EC’s coaching requirements – Coach Status and Coach Certification. </a:t>
            </a:r>
            <a:endParaRPr dirty="0"/>
          </a:p>
        </p:txBody>
      </p:sp>
    </p:spTree>
    <p:extLst>
      <p:ext uri="{BB962C8B-B14F-4D97-AF65-F5344CB8AC3E}">
        <p14:creationId xmlns:p14="http://schemas.microsoft.com/office/powerpoint/2010/main" val="298538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111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How can you complete the requirement for certification? </a:t>
            </a:r>
            <a:endParaRPr dirty="0"/>
          </a:p>
        </p:txBody>
      </p:sp>
    </p:spTree>
    <p:extLst>
      <p:ext uri="{BB962C8B-B14F-4D97-AF65-F5344CB8AC3E}">
        <p14:creationId xmlns:p14="http://schemas.microsoft.com/office/powerpoint/2010/main" val="213646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356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022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685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a21cb3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a21cb3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Now we’ll discuss the certification options</a:t>
            </a:r>
            <a:endParaRPr dirty="0"/>
          </a:p>
        </p:txBody>
      </p:sp>
    </p:spTree>
    <p:extLst>
      <p:ext uri="{BB962C8B-B14F-4D97-AF65-F5344CB8AC3E}">
        <p14:creationId xmlns:p14="http://schemas.microsoft.com/office/powerpoint/2010/main" val="92503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50E1-AD69-4C52-9E9C-8F305C3B05E3}"/>
              </a:ext>
            </a:extLst>
          </p:cNvPr>
          <p:cNvSpPr>
            <a:spLocks noGrp="1"/>
          </p:cNvSpPr>
          <p:nvPr>
            <p:ph type="title"/>
          </p:nvPr>
        </p:nvSpPr>
        <p:spPr>
          <a:xfrm>
            <a:off x="838200" y="387128"/>
            <a:ext cx="10286458"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97E1FB-F44C-4820-B9AC-20B8D112215D}"/>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04D27DE-D073-4277-A0A6-3A6A6B1F7AA0}"/>
              </a:ext>
            </a:extLst>
          </p:cNvPr>
          <p:cNvSpPr>
            <a:spLocks noGrp="1"/>
          </p:cNvSpPr>
          <p:nvPr>
            <p:ph type="dt" sz="half" idx="10"/>
          </p:nvPr>
        </p:nvSpPr>
        <p:spPr>
          <a:prstGeom prst="rect">
            <a:avLst/>
          </a:prstGeom>
        </p:spPr>
        <p:txBody>
          <a:bodyPr/>
          <a:lstStyle/>
          <a:p>
            <a:fld id="{DD6646C8-4B49-48F1-B80B-E5970144F2B1}" type="datetime1">
              <a:rPr lang="en-CA" smtClean="0"/>
              <a:t>2024-02-27</a:t>
            </a:fld>
            <a:endParaRPr lang="en-CA"/>
          </a:p>
        </p:txBody>
      </p:sp>
      <p:sp>
        <p:nvSpPr>
          <p:cNvPr id="6" name="Slide Number Placeholder 5">
            <a:extLst>
              <a:ext uri="{FF2B5EF4-FFF2-40B4-BE49-F238E27FC236}">
                <a16:creationId xmlns:a16="http://schemas.microsoft.com/office/drawing/2014/main" id="{5E1D9722-D8F1-4230-A90C-4A30813A4E59}"/>
              </a:ext>
            </a:extLst>
          </p:cNvPr>
          <p:cNvSpPr>
            <a:spLocks noGrp="1"/>
          </p:cNvSpPr>
          <p:nvPr>
            <p:ph type="sldNum" sz="quarter" idx="12"/>
          </p:nvPr>
        </p:nvSpPr>
        <p:spPr>
          <a:prstGeom prst="rect">
            <a:avLst/>
          </a:prstGeom>
        </p:spPr>
        <p:txBody>
          <a:bodyPr/>
          <a:lstStyle/>
          <a:p>
            <a:fld id="{5111B341-3246-47A9-A9E5-A98819247247}" type="slidenum">
              <a:rPr lang="en-CA" smtClean="0"/>
              <a:t>‹#›</a:t>
            </a:fld>
            <a:endParaRPr lang="en-CA"/>
          </a:p>
        </p:txBody>
      </p:sp>
    </p:spTree>
    <p:extLst>
      <p:ext uri="{BB962C8B-B14F-4D97-AF65-F5344CB8AC3E}">
        <p14:creationId xmlns:p14="http://schemas.microsoft.com/office/powerpoint/2010/main" val="131318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54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28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349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783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651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68251-0895-DE33-B43F-A40D1B08E2C5}"/>
              </a:ext>
            </a:extLst>
          </p:cNvPr>
          <p:cNvSpPr>
            <a:spLocks noGrp="1"/>
          </p:cNvSpPr>
          <p:nvPr>
            <p:ph idx="1"/>
          </p:nvPr>
        </p:nvSpPr>
        <p:spPr>
          <a:xfrm>
            <a:off x="838200" y="1825625"/>
            <a:ext cx="10515600" cy="4351338"/>
          </a:xfrm>
          <a:prstGeom prst="rect">
            <a:avLst/>
          </a:prstGeom>
        </p:spPr>
        <p:txBody>
          <a:bodyPr/>
          <a:lstStyle>
            <a:lvl1pPr>
              <a:defRPr>
                <a:solidFill>
                  <a:srgbClr val="49545A"/>
                </a:solidFill>
              </a:defRPr>
            </a:lvl1pPr>
            <a:lvl2pPr>
              <a:defRPr>
                <a:solidFill>
                  <a:srgbClr val="49545A"/>
                </a:solidFill>
              </a:defRPr>
            </a:lvl2pPr>
            <a:lvl3pPr>
              <a:defRPr>
                <a:solidFill>
                  <a:srgbClr val="49545A"/>
                </a:solidFill>
              </a:defRPr>
            </a:lvl3pPr>
            <a:lvl4pPr>
              <a:defRPr>
                <a:solidFill>
                  <a:srgbClr val="49545A"/>
                </a:solidFill>
              </a:defRPr>
            </a:lvl4pPr>
            <a:lvl5pPr>
              <a:defRPr>
                <a:solidFill>
                  <a:srgbClr val="4954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026F06A9-EA8C-782E-E207-579990EDAE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FFC34-1A24-48EE-A53B-5C48FA4D9C8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858AA6B-5B91-2449-8F63-D6EED29CCFCE}"/>
              </a:ext>
            </a:extLst>
          </p:cNvPr>
          <p:cNvSpPr/>
          <p:nvPr userDrawn="1"/>
        </p:nvSpPr>
        <p:spPr>
          <a:xfrm>
            <a:off x="0" y="911621"/>
            <a:ext cx="12192000" cy="503111"/>
          </a:xfrm>
          <a:prstGeom prst="rect">
            <a:avLst/>
          </a:prstGeom>
          <a:gradFill>
            <a:gsLst>
              <a:gs pos="1869">
                <a:srgbClr val="D20A11"/>
              </a:gs>
              <a:gs pos="100000">
                <a:srgbClr val="E890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8287B504-C9FE-5406-4C5D-3A9500987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362" y="0"/>
            <a:ext cx="2614318" cy="911621"/>
          </a:xfrm>
          <a:prstGeom prst="rect">
            <a:avLst/>
          </a:prstGeom>
        </p:spPr>
      </p:pic>
      <p:sp>
        <p:nvSpPr>
          <p:cNvPr id="2" name="Title 1">
            <a:extLst>
              <a:ext uri="{FF2B5EF4-FFF2-40B4-BE49-F238E27FC236}">
                <a16:creationId xmlns:a16="http://schemas.microsoft.com/office/drawing/2014/main" id="{AD618BF8-7B83-CF80-FD46-521C46E2BEE1}"/>
              </a:ext>
            </a:extLst>
          </p:cNvPr>
          <p:cNvSpPr>
            <a:spLocks noGrp="1"/>
          </p:cNvSpPr>
          <p:nvPr>
            <p:ph type="title"/>
          </p:nvPr>
        </p:nvSpPr>
        <p:spPr>
          <a:xfrm>
            <a:off x="838200" y="911621"/>
            <a:ext cx="10515600" cy="503111"/>
          </a:xfrm>
          <a:prstGeom prst="rect">
            <a:avLst/>
          </a:prstGeom>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10" name="Google Shape;1006;p125">
            <a:extLst>
              <a:ext uri="{FF2B5EF4-FFF2-40B4-BE49-F238E27FC236}">
                <a16:creationId xmlns:a16="http://schemas.microsoft.com/office/drawing/2014/main" id="{DBE8BAA9-EAD4-AC0C-E049-6289FD472573}"/>
              </a:ext>
            </a:extLst>
          </p:cNvPr>
          <p:cNvSpPr txBox="1"/>
          <p:nvPr userDrawn="1"/>
        </p:nvSpPr>
        <p:spPr>
          <a:xfrm>
            <a:off x="3199638" y="6398603"/>
            <a:ext cx="5795075"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Problem-solving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Valuing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Critical thinking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Leading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Interacting</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259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A23703B-6063-1F18-D0CD-E6CF702EF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70460" y="6356349"/>
            <a:ext cx="2521540" cy="365125"/>
          </a:xfrm>
          <a:prstGeom prst="rect">
            <a:avLst/>
          </a:prstGeom>
        </p:spPr>
      </p:pic>
      <p:pic>
        <p:nvPicPr>
          <p:cNvPr id="7" name="Picture 6" descr="Background pattern&#10;&#10;Description automatically generated">
            <a:extLst>
              <a:ext uri="{FF2B5EF4-FFF2-40B4-BE49-F238E27FC236}">
                <a16:creationId xmlns:a16="http://schemas.microsoft.com/office/drawing/2014/main" id="{A8B3ADD3-54C1-50C9-FB21-67CFDEE4F1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56350"/>
            <a:ext cx="2521527" cy="365124"/>
          </a:xfrm>
          <a:prstGeom prst="rect">
            <a:avLst/>
          </a:prstGeom>
        </p:spPr>
      </p:pic>
      <p:sp>
        <p:nvSpPr>
          <p:cNvPr id="4" name="Slide Number Placeholder 3">
            <a:extLst>
              <a:ext uri="{FF2B5EF4-FFF2-40B4-BE49-F238E27FC236}">
                <a16:creationId xmlns:a16="http://schemas.microsoft.com/office/drawing/2014/main" id="{CA886903-FED2-D182-4CE5-8F57DDDE302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3FFC34-1A24-48EE-A53B-5C48FA4D9C8A}"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57EAA532-21D1-7B04-C01D-BFB4D03AFA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66362" y="0"/>
            <a:ext cx="2614318" cy="911621"/>
          </a:xfrm>
          <a:prstGeom prst="rect">
            <a:avLst/>
          </a:prstGeom>
        </p:spPr>
      </p:pic>
      <p:sp>
        <p:nvSpPr>
          <p:cNvPr id="8" name="Picture Placeholder 2">
            <a:extLst>
              <a:ext uri="{FF2B5EF4-FFF2-40B4-BE49-F238E27FC236}">
                <a16:creationId xmlns:a16="http://schemas.microsoft.com/office/drawing/2014/main" id="{C86EBBCD-3672-A520-867C-C3868D8837F1}"/>
              </a:ext>
            </a:extLst>
          </p:cNvPr>
          <p:cNvSpPr>
            <a:spLocks noGrp="1"/>
          </p:cNvSpPr>
          <p:nvPr>
            <p:ph type="pic" idx="1"/>
          </p:nvPr>
        </p:nvSpPr>
        <p:spPr>
          <a:xfrm>
            <a:off x="838200" y="987425"/>
            <a:ext cx="10517188"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9" name="Google Shape;1006;p125">
            <a:extLst>
              <a:ext uri="{FF2B5EF4-FFF2-40B4-BE49-F238E27FC236}">
                <a16:creationId xmlns:a16="http://schemas.microsoft.com/office/drawing/2014/main" id="{958CD595-B5D6-2105-5D21-A6A4EC2CFBAF}"/>
              </a:ext>
            </a:extLst>
          </p:cNvPr>
          <p:cNvSpPr txBox="1"/>
          <p:nvPr userDrawn="1"/>
        </p:nvSpPr>
        <p:spPr>
          <a:xfrm>
            <a:off x="3199638" y="6398603"/>
            <a:ext cx="5795075"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Problem-solving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Valuing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Critical thinking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Leading   </a:t>
            </a:r>
            <a:r>
              <a:rPr kumimoji="0" lang="en-US" sz="1200" b="0" i="0" u="none" strike="noStrike" kern="1200" cap="none" spc="0" normalizeH="0" baseline="0" noProof="0" dirty="0">
                <a:ln>
                  <a:noFill/>
                </a:ln>
                <a:solidFill>
                  <a:srgbClr val="FF9900"/>
                </a:solidFill>
                <a:effectLst/>
                <a:uLnTx/>
                <a:uFillTx/>
                <a:latin typeface="Arial"/>
                <a:ea typeface="Arial"/>
                <a:cs typeface="Arial"/>
                <a:sym typeface="Arial"/>
              </a:rPr>
              <a:t>•</a:t>
            </a:r>
            <a:r>
              <a:rPr kumimoji="0" lang="en-US" sz="1200" b="0" i="0" u="none" strike="noStrike" kern="1200" cap="none" spc="0" normalizeH="0" baseline="0" noProof="0" dirty="0">
                <a:ln>
                  <a:noFill/>
                </a:ln>
                <a:solidFill>
                  <a:srgbClr val="44546A"/>
                </a:solidFill>
                <a:effectLst/>
                <a:uLnTx/>
                <a:uFillTx/>
                <a:latin typeface="Arial"/>
                <a:ea typeface="Arial"/>
                <a:cs typeface="Arial"/>
                <a:sym typeface="Arial"/>
              </a:rPr>
              <a:t>   Interacting</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238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497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045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394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84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808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93256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F78F8-4DF7-48B7-BB3A-B0B95AC6B832}"/>
              </a:ext>
            </a:extLst>
          </p:cNvPr>
          <p:cNvSpPr>
            <a:spLocks noGrp="1"/>
          </p:cNvSpPr>
          <p:nvPr>
            <p:ph type="title"/>
          </p:nvPr>
        </p:nvSpPr>
        <p:spPr>
          <a:xfrm>
            <a:off x="838200" y="365125"/>
            <a:ext cx="10286458"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3F0967-6D6D-49AD-961C-31A2F3748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7469A7-6D86-4F6A-A88F-F5BBB2EA1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53D4F00-043B-46A0-992E-9B29251C519F}" type="datetime1">
              <a:rPr lang="en-CA" smtClean="0"/>
              <a:t>2024-02-27</a:t>
            </a:fld>
            <a:endParaRPr lang="en-CA"/>
          </a:p>
        </p:txBody>
      </p:sp>
      <p:sp>
        <p:nvSpPr>
          <p:cNvPr id="6" name="Slide Number Placeholder 5">
            <a:extLst>
              <a:ext uri="{FF2B5EF4-FFF2-40B4-BE49-F238E27FC236}">
                <a16:creationId xmlns:a16="http://schemas.microsoft.com/office/drawing/2014/main" id="{32CB8460-C1D8-4B4C-97B4-9E5A2C7CF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11B341-3246-47A9-A9E5-A98819247247}" type="slidenum">
              <a:rPr lang="en-CA" smtClean="0"/>
              <a:pPr/>
              <a:t>‹#›</a:t>
            </a:fld>
            <a:endParaRPr lang="en-CA"/>
          </a:p>
        </p:txBody>
      </p:sp>
    </p:spTree>
    <p:extLst>
      <p:ext uri="{BB962C8B-B14F-4D97-AF65-F5344CB8AC3E}">
        <p14:creationId xmlns:p14="http://schemas.microsoft.com/office/powerpoint/2010/main" val="1124415437"/>
      </p:ext>
    </p:extLst>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3E58F-0B75-9B02-3040-F8531E974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65EA1F4-969E-33CF-5C49-06FD0D1EF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EE3307-CBCE-A0A7-5778-84FA60752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E0D7CB-651A-47FB-8198-5C139D04C28F}" type="datetime1">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2024-02-27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8423483-98DB-B692-43F9-BABC104B8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01FFC01-34F0-6D9D-D577-C7CC7B344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3FFC34-1A24-48EE-A53B-5C48FA4D9C8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612852"/>
      </p:ext>
    </p:extLst>
  </p:cSld>
  <p:clrMap bg1="lt1" tx1="dk1" bg2="lt2" tx2="dk2" accent1="accent1" accent2="accent2" accent3="accent3" accent4="accent4" accent5="accent5" accent6="accent6" hlink="hlink" folHlink="folHlink"/>
  <p:sldLayoutIdLst>
    <p:sldLayoutId id="2147483696" r:id="rId1"/>
    <p:sldLayoutId id="2147483700"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317136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equestriancoach.ca/" TargetMode="External"/><Relationship Id="rId5" Type="http://schemas.openxmlformats.org/officeDocument/2006/relationships/hyperlink" Target="mailto:info@ontarioequestrian.ca"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0.em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BE57-0E6C-4310-9115-5C30C77EBFB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1BCCCB84-D327-4A4A-B3A1-2400FC73888C}"/>
              </a:ext>
            </a:extLst>
          </p:cNvPr>
          <p:cNvSpPr>
            <a:spLocks noGrp="1"/>
          </p:cNvSpPr>
          <p:nvPr>
            <p:ph type="body" idx="1"/>
          </p:nvPr>
        </p:nvSpPr>
        <p:spPr/>
        <p:txBody>
          <a:bodyPr/>
          <a:lstStyle/>
          <a:p>
            <a:endParaRPr lang="en-CA"/>
          </a:p>
        </p:txBody>
      </p:sp>
      <p:pic>
        <p:nvPicPr>
          <p:cNvPr id="5" name="Picture 4">
            <a:extLst>
              <a:ext uri="{FF2B5EF4-FFF2-40B4-BE49-F238E27FC236}">
                <a16:creationId xmlns:a16="http://schemas.microsoft.com/office/drawing/2014/main" id="{CD24F1EB-A42B-4A60-9E71-A5FCE946B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4" name="TextBox 3">
            <a:extLst>
              <a:ext uri="{FF2B5EF4-FFF2-40B4-BE49-F238E27FC236}">
                <a16:creationId xmlns:a16="http://schemas.microsoft.com/office/drawing/2014/main" id="{B99EB11F-CDD0-6648-A463-8622A6DFD611}"/>
              </a:ext>
            </a:extLst>
          </p:cNvPr>
          <p:cNvSpPr txBox="1"/>
          <p:nvPr/>
        </p:nvSpPr>
        <p:spPr>
          <a:xfrm>
            <a:off x="503579" y="2590023"/>
            <a:ext cx="4096056" cy="2122376"/>
          </a:xfrm>
          <a:prstGeom prst="rect">
            <a:avLst/>
          </a:prstGeom>
          <a:solidFill>
            <a:srgbClr val="F7313E"/>
          </a:solidFill>
        </p:spPr>
        <p:txBody>
          <a:bodyPr wrap="square" rtlCol="0">
            <a:spAutoFit/>
          </a:bodyPr>
          <a:lstStyle/>
          <a:p>
            <a:r>
              <a:rPr lang="en-CA" sz="3600" b="1" cap="all" dirty="0">
                <a:solidFill>
                  <a:schemeClr val="bg1"/>
                </a:solidFill>
                <a:latin typeface="Roboto" panose="02000000000000000000" pitchFamily="2" charset="0"/>
                <a:ea typeface="Roboto" panose="02000000000000000000" pitchFamily="2" charset="0"/>
                <a:cs typeface="Roboto" panose="02000000000000000000" pitchFamily="2" charset="0"/>
              </a:rPr>
              <a:t>Coaching AT EC </a:t>
            </a:r>
            <a:r>
              <a:rPr lang="en-CA" sz="3600" b="1" cap="all" dirty="0" err="1">
                <a:solidFill>
                  <a:schemeClr val="bg1"/>
                </a:solidFill>
                <a:latin typeface="Roboto" panose="02000000000000000000" pitchFamily="2" charset="0"/>
                <a:ea typeface="Roboto" panose="02000000000000000000" pitchFamily="2" charset="0"/>
                <a:cs typeface="Roboto" panose="02000000000000000000" pitchFamily="2" charset="0"/>
              </a:rPr>
              <a:t>CompetitionS</a:t>
            </a:r>
            <a:r>
              <a:rPr lang="en-CA" sz="3600" b="1" cap="all" dirty="0">
                <a:solidFill>
                  <a:schemeClr val="bg1"/>
                </a:solidFill>
                <a:latin typeface="Roboto" panose="02000000000000000000" pitchFamily="2" charset="0"/>
                <a:ea typeface="Roboto" panose="02000000000000000000" pitchFamily="2" charset="0"/>
                <a:cs typeface="Roboto" panose="02000000000000000000" pitchFamily="2" charset="0"/>
              </a:rPr>
              <a:t> - 2024/25</a:t>
            </a:r>
          </a:p>
          <a:p>
            <a:pPr>
              <a:lnSpc>
                <a:spcPct val="200000"/>
              </a:lnSpc>
            </a:pPr>
            <a:endParaRPr lang="en-CA" sz="1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8D22C251-5439-A9D5-A1EA-1182FAAC1772}"/>
              </a:ext>
            </a:extLst>
          </p:cNvPr>
          <p:cNvSpPr txBox="1"/>
          <p:nvPr/>
        </p:nvSpPr>
        <p:spPr>
          <a:xfrm>
            <a:off x="924128" y="5391722"/>
            <a:ext cx="1718227" cy="338554"/>
          </a:xfrm>
          <a:prstGeom prst="rect">
            <a:avLst/>
          </a:prstGeom>
          <a:solidFill>
            <a:srgbClr val="F7313E"/>
          </a:solidFill>
        </p:spPr>
        <p:txBody>
          <a:bodyPr wrap="none" rtlCol="0">
            <a:spAutoFit/>
          </a:bodyPr>
          <a:lstStyle/>
          <a:p>
            <a:r>
              <a:rPr lang="en-CA" sz="1600" b="1" dirty="0">
                <a:solidFill>
                  <a:schemeClr val="bg1"/>
                </a:solidFill>
              </a:rPr>
              <a:t>February 24, 2024</a:t>
            </a:r>
          </a:p>
        </p:txBody>
      </p:sp>
      <p:sp>
        <p:nvSpPr>
          <p:cNvPr id="7" name="Rectangle 6">
            <a:extLst>
              <a:ext uri="{FF2B5EF4-FFF2-40B4-BE49-F238E27FC236}">
                <a16:creationId xmlns:a16="http://schemas.microsoft.com/office/drawing/2014/main" id="{65A79D45-8F67-9C21-54D5-2ACBA6ABD34D}"/>
              </a:ext>
            </a:extLst>
          </p:cNvPr>
          <p:cNvSpPr/>
          <p:nvPr/>
        </p:nvSpPr>
        <p:spPr>
          <a:xfrm>
            <a:off x="503579" y="6016336"/>
            <a:ext cx="3070894" cy="454536"/>
          </a:xfrm>
          <a:prstGeom prst="rect">
            <a:avLst/>
          </a:prstGeom>
          <a:solidFill>
            <a:srgbClr val="F731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F7313E"/>
              </a:solidFill>
            </a:endParaRPr>
          </a:p>
        </p:txBody>
      </p:sp>
    </p:spTree>
    <p:extLst>
      <p:ext uri="{BB962C8B-B14F-4D97-AF65-F5344CB8AC3E}">
        <p14:creationId xmlns:p14="http://schemas.microsoft.com/office/powerpoint/2010/main" val="310224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0;p9">
            <a:extLst>
              <a:ext uri="{FF2B5EF4-FFF2-40B4-BE49-F238E27FC236}">
                <a16:creationId xmlns:a16="http://schemas.microsoft.com/office/drawing/2014/main" id="{1641E98A-A68E-8A45-9282-CADDDFE4BD3D}"/>
              </a:ext>
            </a:extLst>
          </p:cNvPr>
          <p:cNvPicPr preferRelativeResize="0"/>
          <p:nvPr/>
        </p:nvPicPr>
        <p:blipFill rotWithShape="1">
          <a:blip r:embed="rId4">
            <a:alphaModFix/>
          </a:blip>
          <a:srcRect/>
          <a:stretch/>
        </p:blipFill>
        <p:spPr>
          <a:xfrm>
            <a:off x="901065" y="949369"/>
            <a:ext cx="10389870" cy="4846320"/>
          </a:xfrm>
          <a:prstGeom prst="rect">
            <a:avLst/>
          </a:prstGeom>
          <a:noFill/>
          <a:ln>
            <a:noFill/>
          </a:ln>
        </p:spPr>
      </p:pic>
      <p:sp>
        <p:nvSpPr>
          <p:cNvPr id="3" name="TextBox 2">
            <a:extLst>
              <a:ext uri="{FF2B5EF4-FFF2-40B4-BE49-F238E27FC236}">
                <a16:creationId xmlns:a16="http://schemas.microsoft.com/office/drawing/2014/main" id="{6E90D7C3-59FE-9799-6BED-CDB91AE06783}"/>
              </a:ext>
            </a:extLst>
          </p:cNvPr>
          <p:cNvSpPr txBox="1"/>
          <p:nvPr/>
        </p:nvSpPr>
        <p:spPr>
          <a:xfrm>
            <a:off x="901065" y="118372"/>
            <a:ext cx="5052409" cy="830997"/>
          </a:xfrm>
          <a:prstGeom prst="rect">
            <a:avLst/>
          </a:prstGeom>
          <a:noFill/>
        </p:spPr>
        <p:txBody>
          <a:bodyPr wrap="none" rtlCol="0">
            <a:spAutoFit/>
          </a:bodyPr>
          <a:lstStyle/>
          <a:p>
            <a:r>
              <a:rPr lang="en-CA" sz="4800" dirty="0">
                <a:latin typeface="Giorgio Sans Bold" panose="020B0803030202040204" pitchFamily="34" charset="0"/>
              </a:rPr>
              <a:t>EC NCCP Coach Certification</a:t>
            </a:r>
          </a:p>
        </p:txBody>
      </p:sp>
      <p:pic>
        <p:nvPicPr>
          <p:cNvPr id="4" name="Picture 3">
            <a:extLst>
              <a:ext uri="{FF2B5EF4-FFF2-40B4-BE49-F238E27FC236}">
                <a16:creationId xmlns:a16="http://schemas.microsoft.com/office/drawing/2014/main" id="{C6E47238-D779-AC02-238E-C95900D5ED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Tree>
    <p:custDataLst>
      <p:tags r:id="rId1"/>
    </p:custDataLst>
    <p:extLst>
      <p:ext uri="{BB962C8B-B14F-4D97-AF65-F5344CB8AC3E}">
        <p14:creationId xmlns:p14="http://schemas.microsoft.com/office/powerpoint/2010/main" val="226671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62F2-EBB8-BB70-4BEA-E8399394386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054BD48-1685-2B77-CB87-07F14A16C272}"/>
              </a:ext>
            </a:extLst>
          </p:cNvPr>
          <p:cNvSpPr/>
          <p:nvPr/>
        </p:nvSpPr>
        <p:spPr bwMode="auto">
          <a:xfrm>
            <a:off x="362127" y="1015253"/>
            <a:ext cx="8902225" cy="432547"/>
          </a:xfrm>
          <a:prstGeom prst="rect">
            <a:avLst/>
          </a:prstGeom>
          <a:noFill/>
          <a:ln>
            <a:noFill/>
          </a:ln>
          <a:effectLst/>
        </p:spPr>
        <p:txBody>
          <a:bodyPr vert="horz" wrap="square" lIns="45720" tIns="22860" rIns="45720" bIns="22860" numCol="1" rtlCol="0" anchor="t" anchorCtr="0" compatLnSpc="1">
            <a:prstTxWarp prst="textNoShape">
              <a:avLst/>
            </a:prstTxWarp>
          </a:bodyPr>
          <a:lstStyle/>
          <a:p>
            <a:pPr defTabSz="457200" fontAlgn="base">
              <a:spcBef>
                <a:spcPct val="0"/>
              </a:spcBef>
              <a:spcAft>
                <a:spcPct val="0"/>
              </a:spcAft>
              <a:defRPr/>
            </a:pPr>
            <a:r>
              <a:rPr lang="en-US" sz="2000" b="1" dirty="0">
                <a:solidFill>
                  <a:srgbClr val="FFFEFE"/>
                </a:solidFill>
                <a:latin typeface="Arial" panose="020B0604020202020204" pitchFamily="34" charset="0"/>
                <a:cs typeface="Arial" panose="020B0604020202020204" pitchFamily="34" charset="0"/>
                <a:sym typeface="Helvetica Light" charset="0"/>
              </a:rPr>
              <a:t> OVERALL CONTEXT</a:t>
            </a:r>
            <a:endParaRPr lang="en-US" sz="2000" b="1" dirty="0">
              <a:solidFill>
                <a:srgbClr val="FFFEFE"/>
              </a:solidFill>
              <a:latin typeface="Arial" panose="020B0604020202020204" pitchFamily="34" charset="0"/>
              <a:ea typeface="ヒラギノ角ゴ ProN W3" charset="0"/>
              <a:cs typeface="Arial" panose="020B0604020202020204" pitchFamily="34" charset="0"/>
              <a:sym typeface="Helvetica Light" charset="0"/>
            </a:endParaRPr>
          </a:p>
        </p:txBody>
      </p:sp>
      <p:sp>
        <p:nvSpPr>
          <p:cNvPr id="11" name="TextBox 10">
            <a:extLst>
              <a:ext uri="{FF2B5EF4-FFF2-40B4-BE49-F238E27FC236}">
                <a16:creationId xmlns:a16="http://schemas.microsoft.com/office/drawing/2014/main" id="{9F0A37AD-CFA5-F2C6-92B1-9A6B06059EAB}"/>
              </a:ext>
            </a:extLst>
          </p:cNvPr>
          <p:cNvSpPr txBox="1"/>
          <p:nvPr/>
        </p:nvSpPr>
        <p:spPr>
          <a:xfrm>
            <a:off x="6600056" y="2107302"/>
            <a:ext cx="2664296" cy="2015936"/>
          </a:xfrm>
          <a:prstGeom prst="rect">
            <a:avLst/>
          </a:prstGeom>
          <a:noFill/>
        </p:spPr>
        <p:txBody>
          <a:bodyPr wrap="square" rtlCol="0">
            <a:spAutoFit/>
          </a:bodyPr>
          <a:lstStyle/>
          <a:p>
            <a:pPr algn="ctr" defTabSz="457200" fontAlgn="base">
              <a:spcBef>
                <a:spcPct val="0"/>
              </a:spcBef>
              <a:spcAft>
                <a:spcPct val="0"/>
              </a:spcAft>
            </a:pPr>
            <a:endParaRPr lang="en-CA" sz="2500" dirty="0">
              <a:solidFill>
                <a:srgbClr val="FFFEFE"/>
              </a:solidFill>
              <a:latin typeface="Helvetica Light" charset="0"/>
              <a:sym typeface="Helvetica Light" charset="0"/>
            </a:endParaRPr>
          </a:p>
          <a:p>
            <a:pPr algn="ctr" defTabSz="457200" fontAlgn="base">
              <a:spcBef>
                <a:spcPct val="0"/>
              </a:spcBef>
              <a:spcAft>
                <a:spcPct val="0"/>
              </a:spcAft>
            </a:pPr>
            <a:r>
              <a:rPr lang="en-CA" sz="2500" dirty="0">
                <a:solidFill>
                  <a:srgbClr val="FFFEFE"/>
                </a:solidFill>
                <a:latin typeface="Helvetica Light" charset="0"/>
                <a:sym typeface="Helvetica Light" charset="0"/>
              </a:rPr>
              <a:t>Report on athlete progress throughout program</a:t>
            </a:r>
          </a:p>
        </p:txBody>
      </p:sp>
      <p:pic>
        <p:nvPicPr>
          <p:cNvPr id="2" name="Picture 1">
            <a:extLst>
              <a:ext uri="{FF2B5EF4-FFF2-40B4-BE49-F238E27FC236}">
                <a16:creationId xmlns:a16="http://schemas.microsoft.com/office/drawing/2014/main" id="{8FB58D3B-E29C-B06E-96E7-F9101B94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pic>
        <p:nvPicPr>
          <p:cNvPr id="3" name="Picture 2" descr="Chart&#10;&#10;Description automatically generated with medium confidence">
            <a:extLst>
              <a:ext uri="{FF2B5EF4-FFF2-40B4-BE49-F238E27FC236}">
                <a16:creationId xmlns:a16="http://schemas.microsoft.com/office/drawing/2014/main" id="{1D0FDBFB-9F30-BDE1-2DA6-274E9B5A5957}"/>
              </a:ext>
            </a:extLst>
          </p:cNvPr>
          <p:cNvPicPr>
            <a:picLocks noChangeAspect="1"/>
          </p:cNvPicPr>
          <p:nvPr/>
        </p:nvPicPr>
        <p:blipFill rotWithShape="1">
          <a:blip r:embed="rId5">
            <a:extLst>
              <a:ext uri="{28A0092B-C50C-407E-A947-70E740481C1C}">
                <a14:useLocalDpi xmlns:a14="http://schemas.microsoft.com/office/drawing/2010/main" val="0"/>
              </a:ext>
            </a:extLst>
          </a:blip>
          <a:srcRect l="7558" r="-360"/>
          <a:stretch/>
        </p:blipFill>
        <p:spPr bwMode="auto">
          <a:xfrm>
            <a:off x="426341" y="24385"/>
            <a:ext cx="9326880" cy="6857999"/>
          </a:xfrm>
          <a:prstGeom prst="rect">
            <a:avLst/>
          </a:prstGeom>
          <a:noFill/>
          <a:ln>
            <a:noFill/>
          </a:ln>
          <a:scene3d>
            <a:camera prst="orthographicFront">
              <a:rot lat="0" lon="0" rev="0"/>
            </a:camera>
            <a:lightRig rig="threePt" dir="t"/>
          </a:scene3d>
        </p:spPr>
      </p:pic>
      <p:sp>
        <p:nvSpPr>
          <p:cNvPr id="5" name="TextBox 4">
            <a:extLst>
              <a:ext uri="{FF2B5EF4-FFF2-40B4-BE49-F238E27FC236}">
                <a16:creationId xmlns:a16="http://schemas.microsoft.com/office/drawing/2014/main" id="{DD6BB370-1AC6-2CED-7271-DE7C04C89E1B}"/>
              </a:ext>
            </a:extLst>
          </p:cNvPr>
          <p:cNvSpPr txBox="1"/>
          <p:nvPr/>
        </p:nvSpPr>
        <p:spPr>
          <a:xfrm>
            <a:off x="9817435" y="2699771"/>
            <a:ext cx="2267192" cy="830997"/>
          </a:xfrm>
          <a:prstGeom prst="rect">
            <a:avLst/>
          </a:prstGeom>
          <a:noFill/>
        </p:spPr>
        <p:txBody>
          <a:bodyPr wrap="square">
            <a:spAutoFit/>
          </a:bodyPr>
          <a:lstStyle/>
          <a:p>
            <a:r>
              <a:rPr lang="en-CA" sz="1600" dirty="0">
                <a:latin typeface="Roboto" panose="02000000000000000000" pitchFamily="2" charset="0"/>
                <a:ea typeface="Roboto" panose="02000000000000000000" pitchFamily="2" charset="0"/>
                <a:cs typeface="Roboto" panose="02000000000000000000" pitchFamily="2" charset="0"/>
              </a:rPr>
              <a:t>https://equestrian.ca/programs-services/lted</a:t>
            </a:r>
          </a:p>
        </p:txBody>
      </p:sp>
    </p:spTree>
    <p:custDataLst>
      <p:tags r:id="rId1"/>
    </p:custDataLst>
    <p:extLst>
      <p:ext uri="{BB962C8B-B14F-4D97-AF65-F5344CB8AC3E}">
        <p14:creationId xmlns:p14="http://schemas.microsoft.com/office/powerpoint/2010/main" val="41468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7318-5BF3-814E-4D4F-188D8A8CD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26CE7-AF6E-901A-C03B-C7ACC5B623EB}"/>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Instructor</a:t>
            </a:r>
            <a:endParaRPr lang="en-CA"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2" name="Table 11">
            <a:extLst>
              <a:ext uri="{FF2B5EF4-FFF2-40B4-BE49-F238E27FC236}">
                <a16:creationId xmlns:a16="http://schemas.microsoft.com/office/drawing/2014/main" id="{54CC2D12-45D0-0FD8-33EE-8F7A08120866}"/>
              </a:ext>
            </a:extLst>
          </p:cNvPr>
          <p:cNvGraphicFramePr>
            <a:graphicFrameLocks noGrp="1"/>
          </p:cNvGraphicFramePr>
          <p:nvPr>
            <p:extLst>
              <p:ext uri="{D42A27DB-BD31-4B8C-83A1-F6EECF244321}">
                <p14:modId xmlns:p14="http://schemas.microsoft.com/office/powerpoint/2010/main" val="1885588936"/>
              </p:ext>
            </p:extLst>
          </p:nvPr>
        </p:nvGraphicFramePr>
        <p:xfrm>
          <a:off x="442426" y="2089118"/>
          <a:ext cx="11538904" cy="4114800"/>
        </p:xfrm>
        <a:graphic>
          <a:graphicData uri="http://schemas.openxmlformats.org/drawingml/2006/table">
            <a:tbl>
              <a:tblPr firstRow="1" bandRow="1">
                <a:tableStyleId>{5C22544A-7EE6-4342-B048-85BDC9FD1C3A}</a:tableStyleId>
              </a:tblPr>
              <a:tblGrid>
                <a:gridCol w="4799743">
                  <a:extLst>
                    <a:ext uri="{9D8B030D-6E8A-4147-A177-3AD203B41FA5}">
                      <a16:colId xmlns:a16="http://schemas.microsoft.com/office/drawing/2014/main" val="2855800666"/>
                    </a:ext>
                  </a:extLst>
                </a:gridCol>
                <a:gridCol w="1997774">
                  <a:extLst>
                    <a:ext uri="{9D8B030D-6E8A-4147-A177-3AD203B41FA5}">
                      <a16:colId xmlns:a16="http://schemas.microsoft.com/office/drawing/2014/main" val="2219582359"/>
                    </a:ext>
                  </a:extLst>
                </a:gridCol>
                <a:gridCol w="2304102">
                  <a:extLst>
                    <a:ext uri="{9D8B030D-6E8A-4147-A177-3AD203B41FA5}">
                      <a16:colId xmlns:a16="http://schemas.microsoft.com/office/drawing/2014/main" val="3374891590"/>
                    </a:ext>
                  </a:extLst>
                </a:gridCol>
                <a:gridCol w="2437285">
                  <a:extLst>
                    <a:ext uri="{9D8B030D-6E8A-4147-A177-3AD203B41FA5}">
                      <a16:colId xmlns:a16="http://schemas.microsoft.com/office/drawing/2014/main" val="2750289530"/>
                    </a:ext>
                  </a:extLst>
                </a:gridCol>
              </a:tblGrid>
              <a:tr h="3566787">
                <a:tc>
                  <a:txBody>
                    <a:bodyPr/>
                    <a:lstStyle/>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Be 16 years of age</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PTSO membership in good standing (purchased through home PTSO first)</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Sport License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Registered or Licensed Coach status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NCCP Make Ethical Decisions online course and evaluation *</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LTRD – English, Level 6 OR LTRD – Western Level 4 OR LTRD – Driving OR Pony Club C2 (all elements with evidence) </a:t>
                      </a:r>
                    </a:p>
                    <a:p>
                      <a:pPr marL="285750" indent="-285750">
                        <a:buFontTx/>
                        <a:buBlip>
                          <a:blip r:embed="rId6"/>
                        </a:buBlip>
                      </a:pPr>
                      <a:endParaRPr lang="en-CA"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Tx/>
                        <a:buBlip>
                          <a:blip r:embed="rId6"/>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Active Start</a:t>
                      </a:r>
                    </a:p>
                    <a:p>
                      <a:pPr marL="285750" indent="-285750">
                        <a:spcAft>
                          <a:spcPts val="600"/>
                        </a:spcAft>
                        <a:buFontTx/>
                        <a:buBlip>
                          <a:blip r:embed="rId6"/>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Fundamentals</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spcAft>
                          <a:spcPts val="600"/>
                        </a:spcAft>
                        <a:buFontTx/>
                        <a:buBlip>
                          <a:blip r:embed="rId6"/>
                        </a:buBlip>
                      </a:pPr>
                      <a:r>
                        <a:rPr lang="en-US"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English Instructor </a:t>
                      </a:r>
                    </a:p>
                    <a:p>
                      <a:pPr marL="285750" lvl="0" indent="-285750">
                        <a:spcAft>
                          <a:spcPts val="600"/>
                        </a:spcAft>
                        <a:buFontTx/>
                        <a:buBlip>
                          <a:blip r:embed="rId6"/>
                        </a:buBlip>
                      </a:pPr>
                      <a:r>
                        <a:rPr lang="en-US"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English Instructor with Jumping </a:t>
                      </a:r>
                    </a:p>
                    <a:p>
                      <a:pPr marL="285750" lvl="0" indent="-285750">
                        <a:spcAft>
                          <a:spcPts val="600"/>
                        </a:spcAft>
                        <a:buFontTx/>
                        <a:buBlip>
                          <a:blip r:embed="rId6"/>
                        </a:buBlip>
                      </a:pPr>
                      <a:r>
                        <a:rPr lang="en-US"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Western Instructor </a:t>
                      </a:r>
                    </a:p>
                    <a:p>
                      <a:pPr marL="285750" lvl="0" indent="-285750">
                        <a:spcAft>
                          <a:spcPts val="600"/>
                        </a:spcAft>
                        <a:buFontTx/>
                        <a:buBlip>
                          <a:blip r:embed="rId6"/>
                        </a:buBlip>
                      </a:pPr>
                      <a:r>
                        <a:rPr lang="en-US"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Driving Instructor </a:t>
                      </a:r>
                    </a:p>
                    <a:p>
                      <a:pPr marL="285750" lvl="0" indent="-285750">
                        <a:spcAft>
                          <a:spcPts val="600"/>
                        </a:spcAft>
                        <a:buFontTx/>
                        <a:buBlip>
                          <a:blip r:embed="rId6"/>
                        </a:buBlip>
                      </a:pPr>
                      <a:r>
                        <a:rPr lang="en-US"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Saddle Seat Instructor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Plan an Equestrian  Practice</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Provide Support to Athletes in Training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Analyze Beginner Equestrian Performance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Make Ethical Decisions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985165"/>
                  </a:ext>
                </a:extLst>
              </a:tr>
            </a:tbl>
          </a:graphicData>
        </a:graphic>
      </p:graphicFrame>
      <p:graphicFrame>
        <p:nvGraphicFramePr>
          <p:cNvPr id="3" name="Table 2">
            <a:extLst>
              <a:ext uri="{FF2B5EF4-FFF2-40B4-BE49-F238E27FC236}">
                <a16:creationId xmlns:a16="http://schemas.microsoft.com/office/drawing/2014/main" id="{BA7D65F8-D124-459F-D4CC-1DCA524ECC0B}"/>
              </a:ext>
            </a:extLst>
          </p:cNvPr>
          <p:cNvGraphicFramePr>
            <a:graphicFrameLocks noGrp="1"/>
          </p:cNvGraphicFramePr>
          <p:nvPr>
            <p:extLst>
              <p:ext uri="{D42A27DB-BD31-4B8C-83A1-F6EECF244321}">
                <p14:modId xmlns:p14="http://schemas.microsoft.com/office/powerpoint/2010/main" val="1140551091"/>
              </p:ext>
            </p:extLst>
          </p:nvPr>
        </p:nvGraphicFramePr>
        <p:xfrm>
          <a:off x="442426" y="1566505"/>
          <a:ext cx="11427524" cy="370840"/>
        </p:xfrm>
        <a:graphic>
          <a:graphicData uri="http://schemas.openxmlformats.org/drawingml/2006/table">
            <a:tbl>
              <a:tblPr firstRow="1" bandRow="1">
                <a:tableStyleId>{5C22544A-7EE6-4342-B048-85BDC9FD1C3A}</a:tableStyleId>
              </a:tblPr>
              <a:tblGrid>
                <a:gridCol w="4736790">
                  <a:extLst>
                    <a:ext uri="{9D8B030D-6E8A-4147-A177-3AD203B41FA5}">
                      <a16:colId xmlns:a16="http://schemas.microsoft.com/office/drawing/2014/main" val="2254595602"/>
                    </a:ext>
                  </a:extLst>
                </a:gridCol>
                <a:gridCol w="1996068">
                  <a:extLst>
                    <a:ext uri="{9D8B030D-6E8A-4147-A177-3AD203B41FA5}">
                      <a16:colId xmlns:a16="http://schemas.microsoft.com/office/drawing/2014/main" val="3761538661"/>
                    </a:ext>
                  </a:extLst>
                </a:gridCol>
                <a:gridCol w="2341756">
                  <a:extLst>
                    <a:ext uri="{9D8B030D-6E8A-4147-A177-3AD203B41FA5}">
                      <a16:colId xmlns:a16="http://schemas.microsoft.com/office/drawing/2014/main" val="1781381084"/>
                    </a:ext>
                  </a:extLst>
                </a:gridCol>
                <a:gridCol w="2352910">
                  <a:extLst>
                    <a:ext uri="{9D8B030D-6E8A-4147-A177-3AD203B41FA5}">
                      <a16:colId xmlns:a16="http://schemas.microsoft.com/office/drawing/2014/main" val="65242302"/>
                    </a:ext>
                  </a:extLst>
                </a:gridCol>
              </a:tblGrid>
              <a:tr h="370840">
                <a:tc>
                  <a:txBody>
                    <a:bodyPr/>
                    <a:lstStyle/>
                    <a:p>
                      <a:r>
                        <a:rPr lang="en-CA" dirty="0"/>
                        <a:t>Admission</a:t>
                      </a:r>
                    </a:p>
                  </a:txBody>
                  <a:tcPr>
                    <a:solidFill>
                      <a:schemeClr val="tx2">
                        <a:lumMod val="75000"/>
                      </a:schemeClr>
                    </a:solidFill>
                  </a:tcPr>
                </a:tc>
                <a:tc>
                  <a:txBody>
                    <a:bodyPr/>
                    <a:lstStyle/>
                    <a:p>
                      <a:r>
                        <a:rPr lang="en-CA" dirty="0"/>
                        <a:t>LTED Athletes</a:t>
                      </a:r>
                    </a:p>
                  </a:txBody>
                  <a:tcPr>
                    <a:solidFill>
                      <a:schemeClr val="tx2">
                        <a:lumMod val="75000"/>
                      </a:schemeClr>
                    </a:solidFill>
                  </a:tcPr>
                </a:tc>
                <a:tc>
                  <a:txBody>
                    <a:bodyPr/>
                    <a:lstStyle/>
                    <a:p>
                      <a:r>
                        <a:rPr lang="en-CA" dirty="0"/>
                        <a:t>Disciplines / Contexts</a:t>
                      </a:r>
                    </a:p>
                  </a:txBody>
                  <a:tcPr>
                    <a:solidFill>
                      <a:schemeClr val="tx2">
                        <a:lumMod val="75000"/>
                      </a:schemeClr>
                    </a:solidFill>
                  </a:tcPr>
                </a:tc>
                <a:tc>
                  <a:txBody>
                    <a:bodyPr/>
                    <a:lstStyle/>
                    <a:p>
                      <a:r>
                        <a:rPr lang="en-CA" dirty="0"/>
                        <a:t>Outcomes Evaluated</a:t>
                      </a:r>
                    </a:p>
                  </a:txBody>
                  <a:tcPr>
                    <a:solidFill>
                      <a:schemeClr val="tx2">
                        <a:lumMod val="75000"/>
                      </a:schemeClr>
                    </a:solidFill>
                  </a:tcPr>
                </a:tc>
                <a:extLst>
                  <a:ext uri="{0D108BD9-81ED-4DB2-BD59-A6C34878D82A}">
                    <a16:rowId xmlns:a16="http://schemas.microsoft.com/office/drawing/2014/main" val="424589706"/>
                  </a:ext>
                </a:extLst>
              </a:tr>
            </a:tbl>
          </a:graphicData>
        </a:graphic>
      </p:graphicFrame>
      <p:pic>
        <p:nvPicPr>
          <p:cNvPr id="5" name="Picture 4">
            <a:extLst>
              <a:ext uri="{FF2B5EF4-FFF2-40B4-BE49-F238E27FC236}">
                <a16:creationId xmlns:a16="http://schemas.microsoft.com/office/drawing/2014/main" id="{6A5C0833-9F12-A516-A83A-43F5316AB7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Tree>
    <p:custDataLst>
      <p:tags r:id="rId1"/>
    </p:custDataLst>
    <p:extLst>
      <p:ext uri="{BB962C8B-B14F-4D97-AF65-F5344CB8AC3E}">
        <p14:creationId xmlns:p14="http://schemas.microsoft.com/office/powerpoint/2010/main" val="27313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1BF5-112F-7EEB-72A4-9ACA80CBF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D2854-335F-6C06-2A83-35222ED6B3EB}"/>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Coach</a:t>
            </a:r>
            <a:endParaRPr lang="en-CA"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1" name="Table 10">
            <a:extLst>
              <a:ext uri="{FF2B5EF4-FFF2-40B4-BE49-F238E27FC236}">
                <a16:creationId xmlns:a16="http://schemas.microsoft.com/office/drawing/2014/main" id="{6F87994B-EA4D-1167-5BDD-0D7B9928304C}"/>
              </a:ext>
            </a:extLst>
          </p:cNvPr>
          <p:cNvGraphicFramePr>
            <a:graphicFrameLocks noGrp="1"/>
          </p:cNvGraphicFramePr>
          <p:nvPr>
            <p:extLst>
              <p:ext uri="{D42A27DB-BD31-4B8C-83A1-F6EECF244321}">
                <p14:modId xmlns:p14="http://schemas.microsoft.com/office/powerpoint/2010/main" val="1983540164"/>
              </p:ext>
            </p:extLst>
          </p:nvPr>
        </p:nvGraphicFramePr>
        <p:xfrm>
          <a:off x="442426" y="1937345"/>
          <a:ext cx="11538904" cy="4389120"/>
        </p:xfrm>
        <a:graphic>
          <a:graphicData uri="http://schemas.openxmlformats.org/drawingml/2006/table">
            <a:tbl>
              <a:tblPr firstRow="1" bandRow="1">
                <a:tableStyleId>{5C22544A-7EE6-4342-B048-85BDC9FD1C3A}</a:tableStyleId>
              </a:tblPr>
              <a:tblGrid>
                <a:gridCol w="4799743">
                  <a:extLst>
                    <a:ext uri="{9D8B030D-6E8A-4147-A177-3AD203B41FA5}">
                      <a16:colId xmlns:a16="http://schemas.microsoft.com/office/drawing/2014/main" val="2855800666"/>
                    </a:ext>
                  </a:extLst>
                </a:gridCol>
                <a:gridCol w="1997774">
                  <a:extLst>
                    <a:ext uri="{9D8B030D-6E8A-4147-A177-3AD203B41FA5}">
                      <a16:colId xmlns:a16="http://schemas.microsoft.com/office/drawing/2014/main" val="2219582359"/>
                    </a:ext>
                  </a:extLst>
                </a:gridCol>
                <a:gridCol w="2304102">
                  <a:extLst>
                    <a:ext uri="{9D8B030D-6E8A-4147-A177-3AD203B41FA5}">
                      <a16:colId xmlns:a16="http://schemas.microsoft.com/office/drawing/2014/main" val="3374891590"/>
                    </a:ext>
                  </a:extLst>
                </a:gridCol>
                <a:gridCol w="2437285">
                  <a:extLst>
                    <a:ext uri="{9D8B030D-6E8A-4147-A177-3AD203B41FA5}">
                      <a16:colId xmlns:a16="http://schemas.microsoft.com/office/drawing/2014/main" val="2750289530"/>
                    </a:ext>
                  </a:extLst>
                </a:gridCol>
              </a:tblGrid>
              <a:tr h="3566787">
                <a:tc>
                  <a:txBody>
                    <a:bodyPr/>
                    <a:lstStyle/>
                    <a:p>
                      <a:pPr marL="342900" indent="-34290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Be 18 years of age</a:t>
                      </a:r>
                    </a:p>
                    <a:p>
                      <a:pPr marL="285750" indent="-28575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PTSO membership in good standing (purchased through home PTSO first)</a:t>
                      </a:r>
                    </a:p>
                    <a:p>
                      <a:pPr marL="285750" indent="-28575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Sport License in good standing</a:t>
                      </a:r>
                    </a:p>
                    <a:p>
                      <a:pPr marL="285750" indent="-28575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Registered or Licensed Coach status in good standing</a:t>
                      </a:r>
                    </a:p>
                    <a:p>
                      <a:pPr marL="285750" indent="-28575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NCCP Make Ethical Decisions online course and evaluation *</a:t>
                      </a:r>
                    </a:p>
                    <a:p>
                      <a:pPr marL="285750" indent="-285750">
                        <a:spcAft>
                          <a:spcPts val="600"/>
                        </a:spcAft>
                        <a:buSzPct val="115000"/>
                        <a:buFont typeface="Wingdings" panose="05000000000000000000" pitchFamily="2" charset="2"/>
                        <a:buChar char="ü"/>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LTRD – English, Level 8 OR LTRD – Western Level 4 and Intermediate Rider Basic Training OR Pony Club B or A (all elements with evidence) </a:t>
                      </a:r>
                    </a:p>
                    <a:p>
                      <a:pPr marL="285750" indent="-285750">
                        <a:spcAft>
                          <a:spcPts val="600"/>
                        </a:spcAft>
                        <a:buFontTx/>
                        <a:buBlip>
                          <a:blip r:embed="rId4"/>
                        </a:buBlip>
                      </a:pPr>
                      <a:endParaRPr lang="en-CA" sz="18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Tx/>
                        <a:buBlip>
                          <a:blip r:embed="rId4"/>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Learn</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to Train</a:t>
                      </a:r>
                    </a:p>
                    <a:p>
                      <a:pPr marL="285750" indent="-285750">
                        <a:spcAft>
                          <a:spcPts val="600"/>
                        </a:spcAft>
                        <a:buFontTx/>
                        <a:buBlip>
                          <a:blip r:embed="rId4"/>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Train to Train</a:t>
                      </a:r>
                    </a:p>
                    <a:p>
                      <a:pPr marL="285750" indent="-285750">
                        <a:spcAft>
                          <a:spcPts val="600"/>
                        </a:spcAft>
                        <a:buFontTx/>
                        <a:buBlip>
                          <a:blip r:embed="rId4"/>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Learn</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to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Compete</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spcAft>
                          <a:spcPts val="600"/>
                        </a:spcAft>
                        <a:buFontTx/>
                        <a:buBlip>
                          <a:blip r:embed="rId4"/>
                        </a:buBlip>
                      </a:pPr>
                      <a:r>
                        <a:rPr lang="en-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English Competition Coach – Flat </a:t>
                      </a:r>
                    </a:p>
                    <a:p>
                      <a:pPr marL="285750" lvl="0" indent="-285750">
                        <a:spcAft>
                          <a:spcPts val="600"/>
                        </a:spcAft>
                        <a:buFontTx/>
                        <a:buBlip>
                          <a:blip r:embed="rId4"/>
                        </a:buBlip>
                      </a:pPr>
                      <a:r>
                        <a:rPr lang="en-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English Competition Coach – Jumping  </a:t>
                      </a:r>
                    </a:p>
                    <a:p>
                      <a:pPr marL="285750" indent="-285750">
                        <a:spcAft>
                          <a:spcPts val="600"/>
                        </a:spcAft>
                        <a:buFontTx/>
                        <a:buBlip>
                          <a:blip r:embed="rId4"/>
                        </a:buBlip>
                      </a:pPr>
                      <a:r>
                        <a:rPr lang="en-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Western Competition Coach</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spcAft>
                          <a:spcPts val="600"/>
                        </a:spcAft>
                        <a:buFontTx/>
                        <a:buBlip>
                          <a:blip r:embed="rId5">
                            <a:extLst>
                              <a:ext uri="{96DAC541-7B7A-43D3-8B79-37D633B846F1}">
                                <asvg:svgBlip xmlns:asvg="http://schemas.microsoft.com/office/drawing/2016/SVG/main" r:embed="rId6"/>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Plan an Equestrian Practice</a:t>
                      </a:r>
                    </a:p>
                    <a:p>
                      <a:pPr marL="342900" indent="-342900">
                        <a:spcAft>
                          <a:spcPts val="600"/>
                        </a:spcAft>
                        <a:buFontTx/>
                        <a:buBlip>
                          <a:blip r:embed="rId5">
                            <a:extLst>
                              <a:ext uri="{96DAC541-7B7A-43D3-8B79-37D633B846F1}">
                                <asvg:svgBlip xmlns:asvg="http://schemas.microsoft.com/office/drawing/2016/SVG/main" r:embed="rId6"/>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Provide Support to Athletes in Training </a:t>
                      </a:r>
                    </a:p>
                    <a:p>
                      <a:pPr marL="342900" indent="-342900">
                        <a:spcAft>
                          <a:spcPts val="600"/>
                        </a:spcAft>
                        <a:buFontTx/>
                        <a:buBlip>
                          <a:blip r:embed="rId5">
                            <a:extLst>
                              <a:ext uri="{96DAC541-7B7A-43D3-8B79-37D633B846F1}">
                                <asvg:svgBlip xmlns:asvg="http://schemas.microsoft.com/office/drawing/2016/SVG/main" r:embed="rId6"/>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Analyze Equestrian Performance </a:t>
                      </a:r>
                    </a:p>
                    <a:p>
                      <a:pPr marL="342900" indent="-342900">
                        <a:spcAft>
                          <a:spcPts val="600"/>
                        </a:spcAft>
                        <a:buFontTx/>
                        <a:buBlip>
                          <a:blip r:embed="rId5">
                            <a:extLst>
                              <a:ext uri="{96DAC541-7B7A-43D3-8B79-37D633B846F1}">
                                <asvg:svgBlip xmlns:asvg="http://schemas.microsoft.com/office/drawing/2016/SVG/main" r:embed="rId6"/>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Make Ethical Decisions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985165"/>
                  </a:ext>
                </a:extLst>
              </a:tr>
            </a:tbl>
          </a:graphicData>
        </a:graphic>
      </p:graphicFrame>
      <p:graphicFrame>
        <p:nvGraphicFramePr>
          <p:cNvPr id="3" name="Table 2">
            <a:extLst>
              <a:ext uri="{FF2B5EF4-FFF2-40B4-BE49-F238E27FC236}">
                <a16:creationId xmlns:a16="http://schemas.microsoft.com/office/drawing/2014/main" id="{982B7309-B303-5697-7E0E-843F9D91FE27}"/>
              </a:ext>
            </a:extLst>
          </p:cNvPr>
          <p:cNvGraphicFramePr>
            <a:graphicFrameLocks noGrp="1"/>
          </p:cNvGraphicFramePr>
          <p:nvPr>
            <p:extLst>
              <p:ext uri="{D42A27DB-BD31-4B8C-83A1-F6EECF244321}">
                <p14:modId xmlns:p14="http://schemas.microsoft.com/office/powerpoint/2010/main" val="2894907125"/>
              </p:ext>
            </p:extLst>
          </p:nvPr>
        </p:nvGraphicFramePr>
        <p:xfrm>
          <a:off x="442426" y="1566505"/>
          <a:ext cx="11427524" cy="370840"/>
        </p:xfrm>
        <a:graphic>
          <a:graphicData uri="http://schemas.openxmlformats.org/drawingml/2006/table">
            <a:tbl>
              <a:tblPr firstRow="1" bandRow="1">
                <a:tableStyleId>{5C22544A-7EE6-4342-B048-85BDC9FD1C3A}</a:tableStyleId>
              </a:tblPr>
              <a:tblGrid>
                <a:gridCol w="4736790">
                  <a:extLst>
                    <a:ext uri="{9D8B030D-6E8A-4147-A177-3AD203B41FA5}">
                      <a16:colId xmlns:a16="http://schemas.microsoft.com/office/drawing/2014/main" val="2254595602"/>
                    </a:ext>
                  </a:extLst>
                </a:gridCol>
                <a:gridCol w="1996068">
                  <a:extLst>
                    <a:ext uri="{9D8B030D-6E8A-4147-A177-3AD203B41FA5}">
                      <a16:colId xmlns:a16="http://schemas.microsoft.com/office/drawing/2014/main" val="3761538661"/>
                    </a:ext>
                  </a:extLst>
                </a:gridCol>
                <a:gridCol w="2341756">
                  <a:extLst>
                    <a:ext uri="{9D8B030D-6E8A-4147-A177-3AD203B41FA5}">
                      <a16:colId xmlns:a16="http://schemas.microsoft.com/office/drawing/2014/main" val="1781381084"/>
                    </a:ext>
                  </a:extLst>
                </a:gridCol>
                <a:gridCol w="2352910">
                  <a:extLst>
                    <a:ext uri="{9D8B030D-6E8A-4147-A177-3AD203B41FA5}">
                      <a16:colId xmlns:a16="http://schemas.microsoft.com/office/drawing/2014/main" val="65242302"/>
                    </a:ext>
                  </a:extLst>
                </a:gridCol>
              </a:tblGrid>
              <a:tr h="370840">
                <a:tc>
                  <a:txBody>
                    <a:bodyPr/>
                    <a:lstStyle/>
                    <a:p>
                      <a:r>
                        <a:rPr lang="en-CA" dirty="0"/>
                        <a:t>Admission</a:t>
                      </a:r>
                    </a:p>
                  </a:txBody>
                  <a:tcPr>
                    <a:solidFill>
                      <a:schemeClr val="tx2">
                        <a:lumMod val="75000"/>
                      </a:schemeClr>
                    </a:solidFill>
                  </a:tcPr>
                </a:tc>
                <a:tc>
                  <a:txBody>
                    <a:bodyPr/>
                    <a:lstStyle/>
                    <a:p>
                      <a:r>
                        <a:rPr lang="en-CA" dirty="0"/>
                        <a:t>LTED Athletes</a:t>
                      </a:r>
                    </a:p>
                  </a:txBody>
                  <a:tcPr>
                    <a:solidFill>
                      <a:schemeClr val="tx2">
                        <a:lumMod val="75000"/>
                      </a:schemeClr>
                    </a:solidFill>
                  </a:tcPr>
                </a:tc>
                <a:tc>
                  <a:txBody>
                    <a:bodyPr/>
                    <a:lstStyle/>
                    <a:p>
                      <a:r>
                        <a:rPr lang="en-CA" dirty="0"/>
                        <a:t>Disciplines / Contexts</a:t>
                      </a:r>
                    </a:p>
                  </a:txBody>
                  <a:tcPr>
                    <a:solidFill>
                      <a:schemeClr val="tx2">
                        <a:lumMod val="75000"/>
                      </a:schemeClr>
                    </a:solidFill>
                  </a:tcPr>
                </a:tc>
                <a:tc>
                  <a:txBody>
                    <a:bodyPr/>
                    <a:lstStyle/>
                    <a:p>
                      <a:r>
                        <a:rPr lang="en-CA" dirty="0"/>
                        <a:t>Outcomes Evaluated</a:t>
                      </a:r>
                    </a:p>
                  </a:txBody>
                  <a:tcPr>
                    <a:solidFill>
                      <a:schemeClr val="tx2">
                        <a:lumMod val="75000"/>
                      </a:schemeClr>
                    </a:solidFill>
                  </a:tcPr>
                </a:tc>
                <a:extLst>
                  <a:ext uri="{0D108BD9-81ED-4DB2-BD59-A6C34878D82A}">
                    <a16:rowId xmlns:a16="http://schemas.microsoft.com/office/drawing/2014/main" val="424589706"/>
                  </a:ext>
                </a:extLst>
              </a:tr>
            </a:tbl>
          </a:graphicData>
        </a:graphic>
      </p:graphicFrame>
      <p:pic>
        <p:nvPicPr>
          <p:cNvPr id="4" name="Picture 3">
            <a:extLst>
              <a:ext uri="{FF2B5EF4-FFF2-40B4-BE49-F238E27FC236}">
                <a16:creationId xmlns:a16="http://schemas.microsoft.com/office/drawing/2014/main" id="{FE04E51A-9707-9CA5-75A1-69A9F1103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Tree>
    <p:custDataLst>
      <p:tags r:id="rId1"/>
    </p:custDataLst>
    <p:extLst>
      <p:ext uri="{BB962C8B-B14F-4D97-AF65-F5344CB8AC3E}">
        <p14:creationId xmlns:p14="http://schemas.microsoft.com/office/powerpoint/2010/main" val="248823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4B28-53E7-3FA3-54D5-0951D5324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54CB5-C344-E9CE-907B-F9EEB48CCEEB}"/>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Coach Specialist</a:t>
            </a:r>
            <a:endParaRPr lang="en-CA"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6" name="Table 15">
            <a:extLst>
              <a:ext uri="{FF2B5EF4-FFF2-40B4-BE49-F238E27FC236}">
                <a16:creationId xmlns:a16="http://schemas.microsoft.com/office/drawing/2014/main" id="{DD52BC2D-3E22-52D0-BB79-164F5D011855}"/>
              </a:ext>
            </a:extLst>
          </p:cNvPr>
          <p:cNvGraphicFramePr>
            <a:graphicFrameLocks noGrp="1"/>
          </p:cNvGraphicFramePr>
          <p:nvPr>
            <p:extLst>
              <p:ext uri="{D42A27DB-BD31-4B8C-83A1-F6EECF244321}">
                <p14:modId xmlns:p14="http://schemas.microsoft.com/office/powerpoint/2010/main" val="4035448709"/>
              </p:ext>
            </p:extLst>
          </p:nvPr>
        </p:nvGraphicFramePr>
        <p:xfrm>
          <a:off x="442424" y="1937345"/>
          <a:ext cx="11538904" cy="4663440"/>
        </p:xfrm>
        <a:graphic>
          <a:graphicData uri="http://schemas.openxmlformats.org/drawingml/2006/table">
            <a:tbl>
              <a:tblPr firstRow="1" bandRow="1">
                <a:tableStyleId>{5C22544A-7EE6-4342-B048-85BDC9FD1C3A}</a:tableStyleId>
              </a:tblPr>
              <a:tblGrid>
                <a:gridCol w="4388168">
                  <a:extLst>
                    <a:ext uri="{9D8B030D-6E8A-4147-A177-3AD203B41FA5}">
                      <a16:colId xmlns:a16="http://schemas.microsoft.com/office/drawing/2014/main" val="2855800666"/>
                    </a:ext>
                  </a:extLst>
                </a:gridCol>
                <a:gridCol w="2197877">
                  <a:extLst>
                    <a:ext uri="{9D8B030D-6E8A-4147-A177-3AD203B41FA5}">
                      <a16:colId xmlns:a16="http://schemas.microsoft.com/office/drawing/2014/main" val="2219582359"/>
                    </a:ext>
                  </a:extLst>
                </a:gridCol>
                <a:gridCol w="2231012">
                  <a:extLst>
                    <a:ext uri="{9D8B030D-6E8A-4147-A177-3AD203B41FA5}">
                      <a16:colId xmlns:a16="http://schemas.microsoft.com/office/drawing/2014/main" val="3374891590"/>
                    </a:ext>
                  </a:extLst>
                </a:gridCol>
                <a:gridCol w="2721847">
                  <a:extLst>
                    <a:ext uri="{9D8B030D-6E8A-4147-A177-3AD203B41FA5}">
                      <a16:colId xmlns:a16="http://schemas.microsoft.com/office/drawing/2014/main" val="2750289530"/>
                    </a:ext>
                  </a:extLst>
                </a:gridCol>
              </a:tblGrid>
              <a:tr h="3566787">
                <a:tc>
                  <a:txBody>
                    <a:bodyPr/>
                    <a:lstStyle/>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Be 20 years of age</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PTSO membership in good standing (purchased through home PTSO first)</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Sport License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Registered or Licensed Coach status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NCCP Make Ethical Decisions online course and evaluation *</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Relevant Coaching or Competitive Experience </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Competition Coach Certification </a:t>
                      </a:r>
                      <a:r>
                        <a:rPr lang="en-CA" sz="1200" b="0" dirty="0">
                          <a:solidFill>
                            <a:schemeClr val="tx1"/>
                          </a:solidFill>
                          <a:latin typeface="Roboto" panose="02000000000000000000" pitchFamily="2" charset="0"/>
                          <a:ea typeface="Roboto" panose="02000000000000000000" pitchFamily="2" charset="0"/>
                          <a:cs typeface="Roboto" panose="02000000000000000000" pitchFamily="2" charset="0"/>
                        </a:rPr>
                        <a:t>(may be excused for coaches with significant experience)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Tx/>
                        <a:buBlip>
                          <a:blip r:embed="rId6"/>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Learn</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to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Compete</a:t>
                      </a:r>
                      <a:endParaRPr lang="fr-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FontTx/>
                        <a:buBlip>
                          <a:blip r:embed="rId6"/>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Train to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Compete</a:t>
                      </a:r>
                      <a:endParaRPr lang="fr-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FontTx/>
                        <a:buBlip>
                          <a:blip r:embed="rId6"/>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Learn</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to Win</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Dressage Specialist </a:t>
                      </a:r>
                    </a:p>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Eventing Specialist </a:t>
                      </a:r>
                    </a:p>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Jumping Specialist</a:t>
                      </a:r>
                    </a:p>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General Performance Specialist</a:t>
                      </a:r>
                    </a:p>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Reining Specialist </a:t>
                      </a:r>
                    </a:p>
                    <a:p>
                      <a:pPr marL="285750" lvl="0" indent="-285750">
                        <a:spcAft>
                          <a:spcPts val="600"/>
                        </a:spcAft>
                        <a:buFontTx/>
                        <a:buBlip>
                          <a:blip r:embed="rId6"/>
                        </a:buBlip>
                      </a:pPr>
                      <a:r>
                        <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Speed Events Specialist</a:t>
                      </a:r>
                    </a:p>
                    <a:p>
                      <a:pPr marL="285750" lvl="0" indent="-285750">
                        <a:spcAft>
                          <a:spcPts val="600"/>
                        </a:spcAft>
                        <a:buFontTx/>
                        <a:buBlip>
                          <a:blip r:embed="rId6"/>
                        </a:buBlip>
                      </a:pPr>
                      <a:endPar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Plan an Equestrian  Practice</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Design an Equestrian Sport Program</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Manage an Equestrian Sport Program</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Support the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Competitive</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Experience</a:t>
                      </a:r>
                      <a:endParaRPr lang="fr-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spcAft>
                          <a:spcPts val="600"/>
                        </a:spcAft>
                        <a:buFontTx/>
                        <a:buBlip>
                          <a:blip r:embed="rId7">
                            <a:extLst>
                              <a:ext uri="{96DAC541-7B7A-43D3-8B79-37D633B846F1}">
                                <asvg:svgBlip xmlns:asvg="http://schemas.microsoft.com/office/drawing/2016/SVG/main" r:embed="rId8"/>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Provide Support to Athletes in Training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Analyze Performance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Make Ethical Decisions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985165"/>
                  </a:ext>
                </a:extLst>
              </a:tr>
            </a:tbl>
          </a:graphicData>
        </a:graphic>
      </p:graphicFrame>
      <p:graphicFrame>
        <p:nvGraphicFramePr>
          <p:cNvPr id="3" name="Table 2">
            <a:extLst>
              <a:ext uri="{FF2B5EF4-FFF2-40B4-BE49-F238E27FC236}">
                <a16:creationId xmlns:a16="http://schemas.microsoft.com/office/drawing/2014/main" id="{7DD8B2F2-82C1-7E75-5628-D65C51E9058B}"/>
              </a:ext>
            </a:extLst>
          </p:cNvPr>
          <p:cNvGraphicFramePr>
            <a:graphicFrameLocks noGrp="1"/>
          </p:cNvGraphicFramePr>
          <p:nvPr>
            <p:extLst>
              <p:ext uri="{D42A27DB-BD31-4B8C-83A1-F6EECF244321}">
                <p14:modId xmlns:p14="http://schemas.microsoft.com/office/powerpoint/2010/main" val="816551233"/>
              </p:ext>
            </p:extLst>
          </p:nvPr>
        </p:nvGraphicFramePr>
        <p:xfrm>
          <a:off x="442426" y="1566505"/>
          <a:ext cx="11538904" cy="370840"/>
        </p:xfrm>
        <a:graphic>
          <a:graphicData uri="http://schemas.openxmlformats.org/drawingml/2006/table">
            <a:tbl>
              <a:tblPr firstRow="1" bandRow="1">
                <a:tableStyleId>{5C22544A-7EE6-4342-B048-85BDC9FD1C3A}</a:tableStyleId>
              </a:tblPr>
              <a:tblGrid>
                <a:gridCol w="4319145">
                  <a:extLst>
                    <a:ext uri="{9D8B030D-6E8A-4147-A177-3AD203B41FA5}">
                      <a16:colId xmlns:a16="http://schemas.microsoft.com/office/drawing/2014/main" val="2254595602"/>
                    </a:ext>
                  </a:extLst>
                </a:gridCol>
                <a:gridCol w="2230244">
                  <a:extLst>
                    <a:ext uri="{9D8B030D-6E8A-4147-A177-3AD203B41FA5}">
                      <a16:colId xmlns:a16="http://schemas.microsoft.com/office/drawing/2014/main" val="3761538661"/>
                    </a:ext>
                  </a:extLst>
                </a:gridCol>
                <a:gridCol w="2241395">
                  <a:extLst>
                    <a:ext uri="{9D8B030D-6E8A-4147-A177-3AD203B41FA5}">
                      <a16:colId xmlns:a16="http://schemas.microsoft.com/office/drawing/2014/main" val="1781381084"/>
                    </a:ext>
                  </a:extLst>
                </a:gridCol>
                <a:gridCol w="2748120">
                  <a:extLst>
                    <a:ext uri="{9D8B030D-6E8A-4147-A177-3AD203B41FA5}">
                      <a16:colId xmlns:a16="http://schemas.microsoft.com/office/drawing/2014/main" val="65242302"/>
                    </a:ext>
                  </a:extLst>
                </a:gridCol>
              </a:tblGrid>
              <a:tr h="370840">
                <a:tc>
                  <a:txBody>
                    <a:bodyPr/>
                    <a:lstStyle/>
                    <a:p>
                      <a:r>
                        <a:rPr lang="en-CA" dirty="0"/>
                        <a:t>Admission</a:t>
                      </a:r>
                    </a:p>
                  </a:txBody>
                  <a:tcPr>
                    <a:solidFill>
                      <a:schemeClr val="tx2">
                        <a:lumMod val="75000"/>
                      </a:schemeClr>
                    </a:solidFill>
                  </a:tcPr>
                </a:tc>
                <a:tc>
                  <a:txBody>
                    <a:bodyPr/>
                    <a:lstStyle/>
                    <a:p>
                      <a:r>
                        <a:rPr lang="en-CA" dirty="0"/>
                        <a:t>LTED Athletes</a:t>
                      </a:r>
                    </a:p>
                  </a:txBody>
                  <a:tcPr>
                    <a:solidFill>
                      <a:schemeClr val="tx2">
                        <a:lumMod val="75000"/>
                      </a:schemeClr>
                    </a:solidFill>
                  </a:tcPr>
                </a:tc>
                <a:tc>
                  <a:txBody>
                    <a:bodyPr/>
                    <a:lstStyle/>
                    <a:p>
                      <a:r>
                        <a:rPr lang="en-CA" dirty="0"/>
                        <a:t>Disciplines / Contexts</a:t>
                      </a:r>
                    </a:p>
                  </a:txBody>
                  <a:tcPr>
                    <a:solidFill>
                      <a:schemeClr val="tx2">
                        <a:lumMod val="75000"/>
                      </a:schemeClr>
                    </a:solidFill>
                  </a:tcPr>
                </a:tc>
                <a:tc>
                  <a:txBody>
                    <a:bodyPr/>
                    <a:lstStyle/>
                    <a:p>
                      <a:r>
                        <a:rPr lang="en-CA" dirty="0"/>
                        <a:t>Outcomes Evaluated</a:t>
                      </a:r>
                    </a:p>
                  </a:txBody>
                  <a:tcPr>
                    <a:solidFill>
                      <a:schemeClr val="tx2">
                        <a:lumMod val="75000"/>
                      </a:schemeClr>
                    </a:solidFill>
                  </a:tcPr>
                </a:tc>
                <a:extLst>
                  <a:ext uri="{0D108BD9-81ED-4DB2-BD59-A6C34878D82A}">
                    <a16:rowId xmlns:a16="http://schemas.microsoft.com/office/drawing/2014/main" val="424589706"/>
                  </a:ext>
                </a:extLst>
              </a:tr>
            </a:tbl>
          </a:graphicData>
        </a:graphic>
      </p:graphicFrame>
      <p:pic>
        <p:nvPicPr>
          <p:cNvPr id="4" name="Picture 3">
            <a:extLst>
              <a:ext uri="{FF2B5EF4-FFF2-40B4-BE49-F238E27FC236}">
                <a16:creationId xmlns:a16="http://schemas.microsoft.com/office/drawing/2014/main" id="{BEAA090B-88AC-A4AD-028D-BFE9E0BFE4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Tree>
    <p:custDataLst>
      <p:tags r:id="rId1"/>
    </p:custDataLst>
    <p:extLst>
      <p:ext uri="{BB962C8B-B14F-4D97-AF65-F5344CB8AC3E}">
        <p14:creationId xmlns:p14="http://schemas.microsoft.com/office/powerpoint/2010/main" val="80104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4B28-53E7-3FA3-54D5-0951D5324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54CB5-C344-E9CE-907B-F9EEB48CCEEB}"/>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Coach Specialist</a:t>
            </a:r>
            <a:endParaRPr lang="en-CA"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Table 2">
            <a:extLst>
              <a:ext uri="{FF2B5EF4-FFF2-40B4-BE49-F238E27FC236}">
                <a16:creationId xmlns:a16="http://schemas.microsoft.com/office/drawing/2014/main" id="{7DD8B2F2-82C1-7E75-5628-D65C51E9058B}"/>
              </a:ext>
            </a:extLst>
          </p:cNvPr>
          <p:cNvGraphicFramePr>
            <a:graphicFrameLocks noGrp="1"/>
          </p:cNvGraphicFramePr>
          <p:nvPr>
            <p:extLst>
              <p:ext uri="{D42A27DB-BD31-4B8C-83A1-F6EECF244321}">
                <p14:modId xmlns:p14="http://schemas.microsoft.com/office/powerpoint/2010/main" val="2973264455"/>
              </p:ext>
            </p:extLst>
          </p:nvPr>
        </p:nvGraphicFramePr>
        <p:xfrm>
          <a:off x="442425" y="1421031"/>
          <a:ext cx="11631811" cy="370840"/>
        </p:xfrm>
        <a:graphic>
          <a:graphicData uri="http://schemas.openxmlformats.org/drawingml/2006/table">
            <a:tbl>
              <a:tblPr firstRow="1" bandRow="1">
                <a:tableStyleId>{5C22544A-7EE6-4342-B048-85BDC9FD1C3A}</a:tableStyleId>
              </a:tblPr>
              <a:tblGrid>
                <a:gridCol w="1604584">
                  <a:extLst>
                    <a:ext uri="{9D8B030D-6E8A-4147-A177-3AD203B41FA5}">
                      <a16:colId xmlns:a16="http://schemas.microsoft.com/office/drawing/2014/main" val="2254595602"/>
                    </a:ext>
                  </a:extLst>
                </a:gridCol>
                <a:gridCol w="10027227">
                  <a:extLst>
                    <a:ext uri="{9D8B030D-6E8A-4147-A177-3AD203B41FA5}">
                      <a16:colId xmlns:a16="http://schemas.microsoft.com/office/drawing/2014/main" val="3761538661"/>
                    </a:ext>
                  </a:extLst>
                </a:gridCol>
              </a:tblGrid>
              <a:tr h="370840">
                <a:tc>
                  <a:txBody>
                    <a:bodyPr/>
                    <a:lstStyle/>
                    <a:p>
                      <a:r>
                        <a:rPr lang="en-CA" dirty="0"/>
                        <a:t>Discipline</a:t>
                      </a:r>
                    </a:p>
                  </a:txBody>
                  <a:tcPr>
                    <a:solidFill>
                      <a:schemeClr val="tx2">
                        <a:lumMod val="75000"/>
                      </a:schemeClr>
                    </a:solidFill>
                  </a:tcPr>
                </a:tc>
                <a:tc>
                  <a:txBody>
                    <a:bodyPr/>
                    <a:lstStyle/>
                    <a:p>
                      <a:r>
                        <a:rPr lang="en-CA" dirty="0"/>
                        <a:t>Pre-requisites</a:t>
                      </a:r>
                    </a:p>
                  </a:txBody>
                  <a:tcPr>
                    <a:solidFill>
                      <a:schemeClr val="tx2">
                        <a:lumMod val="75000"/>
                      </a:schemeClr>
                    </a:solidFill>
                  </a:tcPr>
                </a:tc>
                <a:extLst>
                  <a:ext uri="{0D108BD9-81ED-4DB2-BD59-A6C34878D82A}">
                    <a16:rowId xmlns:a16="http://schemas.microsoft.com/office/drawing/2014/main" val="424589706"/>
                  </a:ext>
                </a:extLst>
              </a:tr>
            </a:tbl>
          </a:graphicData>
        </a:graphic>
      </p:graphicFrame>
      <p:pic>
        <p:nvPicPr>
          <p:cNvPr id="4" name="Picture 3">
            <a:extLst>
              <a:ext uri="{FF2B5EF4-FFF2-40B4-BE49-F238E27FC236}">
                <a16:creationId xmlns:a16="http://schemas.microsoft.com/office/drawing/2014/main" id="{BEAA090B-88AC-A4AD-028D-BFE9E0BFE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graphicFrame>
        <p:nvGraphicFramePr>
          <p:cNvPr id="5" name="Table 4">
            <a:extLst>
              <a:ext uri="{FF2B5EF4-FFF2-40B4-BE49-F238E27FC236}">
                <a16:creationId xmlns:a16="http://schemas.microsoft.com/office/drawing/2014/main" id="{EB6C3A81-3DCD-34CB-C4AA-D0EDF5D0E732}"/>
              </a:ext>
            </a:extLst>
          </p:cNvPr>
          <p:cNvGraphicFramePr>
            <a:graphicFrameLocks noGrp="1"/>
          </p:cNvGraphicFramePr>
          <p:nvPr>
            <p:extLst>
              <p:ext uri="{D42A27DB-BD31-4B8C-83A1-F6EECF244321}">
                <p14:modId xmlns:p14="http://schemas.microsoft.com/office/powerpoint/2010/main" val="1840618852"/>
              </p:ext>
            </p:extLst>
          </p:nvPr>
        </p:nvGraphicFramePr>
        <p:xfrm>
          <a:off x="442425" y="1783185"/>
          <a:ext cx="11631811" cy="5002335"/>
        </p:xfrm>
        <a:graphic>
          <a:graphicData uri="http://schemas.openxmlformats.org/drawingml/2006/table">
            <a:tbl>
              <a:tblPr/>
              <a:tblGrid>
                <a:gridCol w="1625366">
                  <a:extLst>
                    <a:ext uri="{9D8B030D-6E8A-4147-A177-3AD203B41FA5}">
                      <a16:colId xmlns:a16="http://schemas.microsoft.com/office/drawing/2014/main" val="1502607589"/>
                    </a:ext>
                  </a:extLst>
                </a:gridCol>
                <a:gridCol w="10006445">
                  <a:extLst>
                    <a:ext uri="{9D8B030D-6E8A-4147-A177-3AD203B41FA5}">
                      <a16:colId xmlns:a16="http://schemas.microsoft.com/office/drawing/2014/main" val="1640947140"/>
                    </a:ext>
                  </a:extLst>
                </a:gridCol>
              </a:tblGrid>
              <a:tr h="493372">
                <a:tc>
                  <a:txBody>
                    <a:bodyPr/>
                    <a:lstStyle/>
                    <a:p>
                      <a:pPr latinLnBrk="0"/>
                      <a:r>
                        <a:rPr lang="en-CA" sz="1800" b="1" dirty="0">
                          <a:effectLst/>
                          <a:latin typeface="Roboto" panose="02000000000000000000" pitchFamily="2" charset="0"/>
                          <a:ea typeface="Roboto" panose="02000000000000000000" pitchFamily="2" charset="0"/>
                          <a:cs typeface="Roboto" panose="02000000000000000000" pitchFamily="2" charset="0"/>
                        </a:rPr>
                        <a:t>Dressage</a:t>
                      </a:r>
                      <a:endParaRPr lang="en-CA" sz="1800" dirty="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competing at Second Level or higher, with at least one minimum score of 65% at EC Gold shows.</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886794"/>
                  </a:ext>
                </a:extLst>
              </a:tr>
              <a:tr h="1216571">
                <a:tc>
                  <a:txBody>
                    <a:bodyPr/>
                    <a:lstStyle/>
                    <a:p>
                      <a:pPr latinLnBrk="0"/>
                      <a:r>
                        <a:rPr lang="en-CA" sz="1800" b="1" dirty="0">
                          <a:effectLst/>
                          <a:latin typeface="Roboto" panose="02000000000000000000" pitchFamily="2" charset="0"/>
                          <a:ea typeface="Roboto" panose="02000000000000000000" pitchFamily="2" charset="0"/>
                          <a:cs typeface="Roboto" panose="02000000000000000000" pitchFamily="2" charset="0"/>
                        </a:rPr>
                        <a:t>Eventing</a:t>
                      </a:r>
                      <a:endParaRPr lang="en-CA" sz="1800" dirty="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meeting Minimum Eligibility Requirements (MER) at the national Training level or above. To complete the evaluation process, the candidate must show proof of having coached or be actively coaching a candidate at the national Preliminary level. At least 2 years coaching experience producing athletes meeting Minimum Eligibility Requirements (MER) at the national Training level or above. To complete the evaluation process, the candidate must show proof of having coached or be actively coaching a candidate at the national Preliminary level.</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813737"/>
                  </a:ext>
                </a:extLst>
              </a:tr>
              <a:tr h="493372">
                <a:tc>
                  <a:txBody>
                    <a:bodyPr/>
                    <a:lstStyle/>
                    <a:p>
                      <a:pPr latinLnBrk="0"/>
                      <a:r>
                        <a:rPr lang="en-CA" sz="1800" b="1">
                          <a:effectLst/>
                          <a:latin typeface="Roboto" panose="02000000000000000000" pitchFamily="2" charset="0"/>
                          <a:ea typeface="Roboto" panose="02000000000000000000" pitchFamily="2" charset="0"/>
                          <a:cs typeface="Roboto" panose="02000000000000000000" pitchFamily="2" charset="0"/>
                        </a:rPr>
                        <a:t>Jump</a:t>
                      </a:r>
                      <a:endParaRPr lang="en-CA" sz="180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who are successfully completing courses at 1.0m in the hunter or jumper divisions at EC Silver or Gold shows.</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659352"/>
                  </a:ext>
                </a:extLst>
              </a:tr>
              <a:tr h="947500">
                <a:tc>
                  <a:txBody>
                    <a:bodyPr/>
                    <a:lstStyle/>
                    <a:p>
                      <a:pPr latinLnBrk="0"/>
                      <a:r>
                        <a:rPr lang="en-CA" sz="1800" b="1" dirty="0">
                          <a:effectLst/>
                          <a:latin typeface="Roboto" panose="02000000000000000000" pitchFamily="2" charset="0"/>
                          <a:ea typeface="Roboto" panose="02000000000000000000" pitchFamily="2" charset="0"/>
                          <a:cs typeface="Roboto" panose="02000000000000000000" pitchFamily="2" charset="0"/>
                        </a:rPr>
                        <a:t>General Performance</a:t>
                      </a:r>
                      <a:endParaRPr lang="en-CA" sz="1800" dirty="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competing at breed or provincial shows and have athlete(s) currently competing and achieving top-5 placings in a class of 6 or more competitors under at least 2 different judges at a minimum of 3 breed or provincial shows*. These results must be repeated in at least 3 different discipline classes from the following list: Western Pleasure, Showmanship, Horsemanship, Trail, Western Riding.</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830232"/>
                  </a:ext>
                </a:extLst>
              </a:tr>
              <a:tr h="510175">
                <a:tc>
                  <a:txBody>
                    <a:bodyPr/>
                    <a:lstStyle/>
                    <a:p>
                      <a:pPr latinLnBrk="0"/>
                      <a:r>
                        <a:rPr lang="en-CA" sz="1800" b="1" dirty="0">
                          <a:effectLst/>
                          <a:latin typeface="Roboto" panose="02000000000000000000" pitchFamily="2" charset="0"/>
                          <a:ea typeface="Roboto" panose="02000000000000000000" pitchFamily="2" charset="0"/>
                          <a:cs typeface="Roboto" panose="02000000000000000000" pitchFamily="2" charset="0"/>
                        </a:rPr>
                        <a:t>Reining</a:t>
                      </a:r>
                      <a:endParaRPr lang="en-CA" sz="1800" dirty="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competing at National Reining Horse Association (NRHA), Canadian Reining Classic (CRC) or breed shows that have achieved minimum scores of 68 under at least 2 different judges on 3 or more runs*.</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572056"/>
                  </a:ext>
                </a:extLst>
              </a:tr>
              <a:tr h="1174564">
                <a:tc>
                  <a:txBody>
                    <a:bodyPr/>
                    <a:lstStyle/>
                    <a:p>
                      <a:pPr latinLnBrk="0"/>
                      <a:r>
                        <a:rPr lang="en-CA" sz="1800" b="1" dirty="0">
                          <a:effectLst/>
                          <a:latin typeface="Roboto" panose="02000000000000000000" pitchFamily="2" charset="0"/>
                          <a:ea typeface="Roboto" panose="02000000000000000000" pitchFamily="2" charset="0"/>
                          <a:cs typeface="Roboto" panose="02000000000000000000" pitchFamily="2" charset="0"/>
                        </a:rPr>
                        <a:t>Speed Events</a:t>
                      </a:r>
                      <a:endParaRPr lang="en-CA" sz="1800" dirty="0">
                        <a:effectLst/>
                        <a:latin typeface="Roboto" panose="02000000000000000000" pitchFamily="2" charset="0"/>
                        <a:ea typeface="Roboto" panose="02000000000000000000" pitchFamily="2" charset="0"/>
                        <a:cs typeface="Roboto" panose="02000000000000000000" pitchFamily="2" charset="0"/>
                      </a:endParaRP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0"/>
                      <a:r>
                        <a:rPr lang="en-US" sz="1400" dirty="0">
                          <a:effectLst/>
                          <a:latin typeface="Roboto" panose="02000000000000000000" pitchFamily="2" charset="0"/>
                          <a:ea typeface="Roboto" panose="02000000000000000000" pitchFamily="2" charset="0"/>
                          <a:cs typeface="Roboto" panose="02000000000000000000" pitchFamily="2" charset="0"/>
                        </a:rPr>
                        <a:t>At least 2 years coaching experience producing athletes competing at provincial or national speed events or breed shows, or rodeos, that have achieved the following requirements for competitive experience:</a:t>
                      </a:r>
                      <a:br>
                        <a:rPr lang="en-US" sz="1400" dirty="0">
                          <a:effectLst/>
                          <a:latin typeface="Roboto" panose="02000000000000000000" pitchFamily="2" charset="0"/>
                          <a:ea typeface="Roboto" panose="02000000000000000000" pitchFamily="2" charset="0"/>
                          <a:cs typeface="Roboto" panose="02000000000000000000" pitchFamily="2" charset="0"/>
                        </a:rPr>
                      </a:br>
                      <a:r>
                        <a:rPr lang="en-US" sz="1400" b="1" dirty="0">
                          <a:effectLst/>
                          <a:latin typeface="Roboto" panose="02000000000000000000" pitchFamily="2" charset="0"/>
                          <a:ea typeface="Roboto" panose="02000000000000000000" pitchFamily="2" charset="0"/>
                          <a:cs typeface="Roboto" panose="02000000000000000000" pitchFamily="2" charset="0"/>
                        </a:rPr>
                        <a:t>Barrel Racing</a:t>
                      </a:r>
                      <a:r>
                        <a:rPr lang="en-US" sz="1400" dirty="0">
                          <a:effectLst/>
                          <a:latin typeface="Roboto" panose="02000000000000000000" pitchFamily="2" charset="0"/>
                          <a:ea typeface="Roboto" panose="02000000000000000000" pitchFamily="2" charset="0"/>
                          <a:cs typeface="Roboto" panose="02000000000000000000" pitchFamily="2" charset="0"/>
                        </a:rPr>
                        <a:t>: A top-10 placing in any division at provincial or national speed event shows, or a top-6 placing at rodeos or breed shows, on 3 or more runs*.</a:t>
                      </a:r>
                      <a:br>
                        <a:rPr lang="en-US" sz="1400" dirty="0">
                          <a:effectLst/>
                          <a:latin typeface="Roboto" panose="02000000000000000000" pitchFamily="2" charset="0"/>
                          <a:ea typeface="Roboto" panose="02000000000000000000" pitchFamily="2" charset="0"/>
                          <a:cs typeface="Roboto" panose="02000000000000000000" pitchFamily="2" charset="0"/>
                        </a:rPr>
                      </a:br>
                      <a:r>
                        <a:rPr lang="en-US" sz="1400" b="1" dirty="0">
                          <a:effectLst/>
                          <a:latin typeface="Roboto" panose="02000000000000000000" pitchFamily="2" charset="0"/>
                          <a:ea typeface="Roboto" panose="02000000000000000000" pitchFamily="2" charset="0"/>
                          <a:cs typeface="Roboto" panose="02000000000000000000" pitchFamily="2" charset="0"/>
                        </a:rPr>
                        <a:t>Pole Bending</a:t>
                      </a:r>
                      <a:r>
                        <a:rPr lang="en-US" sz="1400" dirty="0">
                          <a:effectLst/>
                          <a:latin typeface="Roboto" panose="02000000000000000000" pitchFamily="2" charset="0"/>
                          <a:ea typeface="Roboto" panose="02000000000000000000" pitchFamily="2" charset="0"/>
                          <a:cs typeface="Roboto" panose="02000000000000000000" pitchFamily="2" charset="0"/>
                        </a:rPr>
                        <a:t>: A time of 26 seconds or under at provincial, national speed event or breed shows or rodeos on 3 or more runs*.</a:t>
                      </a:r>
                    </a:p>
                  </a:txBody>
                  <a:tcPr marL="36876" marR="36876" marT="18438" marB="18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836995"/>
                  </a:ext>
                </a:extLst>
              </a:tr>
            </a:tbl>
          </a:graphicData>
        </a:graphic>
      </p:graphicFrame>
    </p:spTree>
    <p:custDataLst>
      <p:tags r:id="rId1"/>
    </p:custDataLst>
    <p:extLst>
      <p:ext uri="{BB962C8B-B14F-4D97-AF65-F5344CB8AC3E}">
        <p14:creationId xmlns:p14="http://schemas.microsoft.com/office/powerpoint/2010/main" val="125619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ED50-2B7B-142A-56AF-C5351DBD7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EEF7-317D-CF06-76F9-ED2812098935}"/>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Development: HP1 Coach</a:t>
            </a:r>
            <a:endParaRPr lang="en-CA"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6" name="Table 15">
            <a:extLst>
              <a:ext uri="{FF2B5EF4-FFF2-40B4-BE49-F238E27FC236}">
                <a16:creationId xmlns:a16="http://schemas.microsoft.com/office/drawing/2014/main" id="{A4946D8F-318B-603F-AB18-CEB8DF1254FC}"/>
              </a:ext>
            </a:extLst>
          </p:cNvPr>
          <p:cNvGraphicFramePr>
            <a:graphicFrameLocks noGrp="1"/>
          </p:cNvGraphicFramePr>
          <p:nvPr>
            <p:extLst>
              <p:ext uri="{D42A27DB-BD31-4B8C-83A1-F6EECF244321}">
                <p14:modId xmlns:p14="http://schemas.microsoft.com/office/powerpoint/2010/main" val="859197803"/>
              </p:ext>
            </p:extLst>
          </p:nvPr>
        </p:nvGraphicFramePr>
        <p:xfrm>
          <a:off x="426340" y="1937345"/>
          <a:ext cx="11554989" cy="4389120"/>
        </p:xfrm>
        <a:graphic>
          <a:graphicData uri="http://schemas.openxmlformats.org/drawingml/2006/table">
            <a:tbl>
              <a:tblPr firstRow="1" bandRow="1">
                <a:tableStyleId>{5C22544A-7EE6-4342-B048-85BDC9FD1C3A}</a:tableStyleId>
              </a:tblPr>
              <a:tblGrid>
                <a:gridCol w="4405345">
                  <a:extLst>
                    <a:ext uri="{9D8B030D-6E8A-4147-A177-3AD203B41FA5}">
                      <a16:colId xmlns:a16="http://schemas.microsoft.com/office/drawing/2014/main" val="2855800666"/>
                    </a:ext>
                  </a:extLst>
                </a:gridCol>
                <a:gridCol w="2212001">
                  <a:extLst>
                    <a:ext uri="{9D8B030D-6E8A-4147-A177-3AD203B41FA5}">
                      <a16:colId xmlns:a16="http://schemas.microsoft.com/office/drawing/2014/main" val="2219582359"/>
                    </a:ext>
                  </a:extLst>
                </a:gridCol>
                <a:gridCol w="2223061">
                  <a:extLst>
                    <a:ext uri="{9D8B030D-6E8A-4147-A177-3AD203B41FA5}">
                      <a16:colId xmlns:a16="http://schemas.microsoft.com/office/drawing/2014/main" val="3374891590"/>
                    </a:ext>
                  </a:extLst>
                </a:gridCol>
                <a:gridCol w="2714582">
                  <a:extLst>
                    <a:ext uri="{9D8B030D-6E8A-4147-A177-3AD203B41FA5}">
                      <a16:colId xmlns:a16="http://schemas.microsoft.com/office/drawing/2014/main" val="2750289530"/>
                    </a:ext>
                  </a:extLst>
                </a:gridCol>
              </a:tblGrid>
              <a:tr h="3566787">
                <a:tc>
                  <a:txBody>
                    <a:bodyPr/>
                    <a:lstStyle/>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Be 22 years of age</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PTSO membership in good standing (purchased through home PTSO first)</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Sport License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Active EC Registered or Licensed Coach status in good standing</a:t>
                      </a: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NCCP Make Ethical Decisions online course and evaluation</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SzPct val="115000"/>
                        <a:buFontTx/>
                        <a:buBlip>
                          <a:blip r:embed="rId4">
                            <a:extLst>
                              <a:ext uri="{96DAC541-7B7A-43D3-8B79-37D633B846F1}">
                                <asvg:svgBlip xmlns:asvg="http://schemas.microsoft.com/office/drawing/2016/SVG/main" r:embed="rId5"/>
                              </a:ext>
                            </a:extLst>
                          </a:blip>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Experience</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(2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years</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or more) coaching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athletes</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at the right performance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level</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and stage of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development</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Tx/>
                        <a:buBlip>
                          <a:blip r:embed="rId6"/>
                        </a:buBlip>
                      </a:pP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Learn</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to Win</a:t>
                      </a:r>
                    </a:p>
                    <a:p>
                      <a:pPr marL="285750" indent="-285750">
                        <a:spcAft>
                          <a:spcPts val="600"/>
                        </a:spcAft>
                        <a:buFontTx/>
                        <a:buBlip>
                          <a:blip r:embed="rId6"/>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Train to Win</a:t>
                      </a:r>
                      <a:endParaRPr lang="en-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spcAft>
                          <a:spcPts val="600"/>
                        </a:spcAft>
                        <a:buFontTx/>
                        <a:buBlip>
                          <a:blip r:embed="rId6"/>
                        </a:buBlip>
                      </a:pPr>
                      <a:r>
                        <a:rPr lang="en-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NCCP Comp Dev: HP1 – Olympic Disciplines</a:t>
                      </a:r>
                    </a:p>
                    <a:p>
                      <a:pPr marL="285750" lvl="0" indent="-285750">
                        <a:spcAft>
                          <a:spcPts val="600"/>
                        </a:spcAft>
                        <a:buFontTx/>
                        <a:buBlip>
                          <a:blip r:embed="rId6"/>
                        </a:buBlip>
                      </a:pPr>
                      <a:r>
                        <a:rPr lang="fr-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NCCP </a:t>
                      </a:r>
                      <a:r>
                        <a:rPr lang="fr-CA" sz="1800" b="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Comp</a:t>
                      </a:r>
                      <a:r>
                        <a:rPr lang="fr-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Dev: HP1 – Non-Olympic Disciplines</a:t>
                      </a:r>
                      <a:endParaRPr lang="en-CA"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spcAft>
                          <a:spcPts val="600"/>
                        </a:spcAft>
                        <a:buFontTx/>
                        <a:buBlip>
                          <a:blip r:embed="rId6"/>
                        </a:buBlip>
                      </a:pPr>
                      <a:endParaRPr lang="da-DK" sz="18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Plan a Practice</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Design an Equestrian Sport Program</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Manage an Equestrian Sport Program</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Support the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Competitive</a:t>
                      </a:r>
                      <a:r>
                        <a:rPr lang="fr-CA" sz="18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fr-CA" sz="1800" b="0" dirty="0" err="1">
                          <a:solidFill>
                            <a:schemeClr val="tx1"/>
                          </a:solidFill>
                          <a:latin typeface="Roboto" panose="02000000000000000000" pitchFamily="2" charset="0"/>
                          <a:ea typeface="Roboto" panose="02000000000000000000" pitchFamily="2" charset="0"/>
                          <a:cs typeface="Roboto" panose="02000000000000000000" pitchFamily="2" charset="0"/>
                        </a:rPr>
                        <a:t>Experience</a:t>
                      </a:r>
                      <a:endParaRPr lang="fr-CA"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spcAft>
                          <a:spcPts val="600"/>
                        </a:spcAft>
                        <a:buFontTx/>
                        <a:buBlip>
                          <a:blip r:embed="rId7">
                            <a:extLst>
                              <a:ext uri="{96DAC541-7B7A-43D3-8B79-37D633B846F1}">
                                <asvg:svgBlip xmlns:asvg="http://schemas.microsoft.com/office/drawing/2016/SVG/main" r:embed="rId8"/>
                              </a:ext>
                            </a:extLst>
                          </a:blip>
                        </a:buBlip>
                      </a:pP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Provide Support to Athletes in Training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Analyze Performance </a:t>
                      </a:r>
                    </a:p>
                    <a:p>
                      <a:pPr marL="342900" indent="-342900">
                        <a:spcAft>
                          <a:spcPts val="600"/>
                        </a:spcAft>
                        <a:buFontTx/>
                        <a:buBlip>
                          <a:blip r:embed="rId7">
                            <a:extLst>
                              <a:ext uri="{96DAC541-7B7A-43D3-8B79-37D633B846F1}">
                                <asvg:svgBlip xmlns:asvg="http://schemas.microsoft.com/office/drawing/2016/SVG/main" r:embed="rId8"/>
                              </a:ext>
                            </a:extLst>
                          </a:blip>
                        </a:buBlip>
                      </a:pPr>
                      <a:r>
                        <a:rPr lang="en-CA" sz="1800" b="0" dirty="0">
                          <a:solidFill>
                            <a:schemeClr val="tx1"/>
                          </a:solidFill>
                          <a:latin typeface="Roboto" panose="02000000000000000000" pitchFamily="2" charset="0"/>
                          <a:ea typeface="Roboto" panose="02000000000000000000" pitchFamily="2" charset="0"/>
                          <a:cs typeface="Roboto" panose="02000000000000000000" pitchFamily="2" charset="0"/>
                        </a:rPr>
                        <a:t>Make Ethical Decisions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985165"/>
                  </a:ext>
                </a:extLst>
              </a:tr>
            </a:tbl>
          </a:graphicData>
        </a:graphic>
      </p:graphicFrame>
      <p:graphicFrame>
        <p:nvGraphicFramePr>
          <p:cNvPr id="4" name="Table 3">
            <a:extLst>
              <a:ext uri="{FF2B5EF4-FFF2-40B4-BE49-F238E27FC236}">
                <a16:creationId xmlns:a16="http://schemas.microsoft.com/office/drawing/2014/main" id="{D5D560D2-86AE-64B1-B2C0-0B131B15C030}"/>
              </a:ext>
            </a:extLst>
          </p:cNvPr>
          <p:cNvGraphicFramePr>
            <a:graphicFrameLocks noGrp="1"/>
          </p:cNvGraphicFramePr>
          <p:nvPr>
            <p:extLst>
              <p:ext uri="{D42A27DB-BD31-4B8C-83A1-F6EECF244321}">
                <p14:modId xmlns:p14="http://schemas.microsoft.com/office/powerpoint/2010/main" val="4004060674"/>
              </p:ext>
            </p:extLst>
          </p:nvPr>
        </p:nvGraphicFramePr>
        <p:xfrm>
          <a:off x="442426" y="1566505"/>
          <a:ext cx="11538904" cy="370840"/>
        </p:xfrm>
        <a:graphic>
          <a:graphicData uri="http://schemas.openxmlformats.org/drawingml/2006/table">
            <a:tbl>
              <a:tblPr firstRow="1" bandRow="1">
                <a:tableStyleId>{5C22544A-7EE6-4342-B048-85BDC9FD1C3A}</a:tableStyleId>
              </a:tblPr>
              <a:tblGrid>
                <a:gridCol w="4319145">
                  <a:extLst>
                    <a:ext uri="{9D8B030D-6E8A-4147-A177-3AD203B41FA5}">
                      <a16:colId xmlns:a16="http://schemas.microsoft.com/office/drawing/2014/main" val="2254595602"/>
                    </a:ext>
                  </a:extLst>
                </a:gridCol>
                <a:gridCol w="2230244">
                  <a:extLst>
                    <a:ext uri="{9D8B030D-6E8A-4147-A177-3AD203B41FA5}">
                      <a16:colId xmlns:a16="http://schemas.microsoft.com/office/drawing/2014/main" val="3761538661"/>
                    </a:ext>
                  </a:extLst>
                </a:gridCol>
                <a:gridCol w="2241395">
                  <a:extLst>
                    <a:ext uri="{9D8B030D-6E8A-4147-A177-3AD203B41FA5}">
                      <a16:colId xmlns:a16="http://schemas.microsoft.com/office/drawing/2014/main" val="1781381084"/>
                    </a:ext>
                  </a:extLst>
                </a:gridCol>
                <a:gridCol w="2748120">
                  <a:extLst>
                    <a:ext uri="{9D8B030D-6E8A-4147-A177-3AD203B41FA5}">
                      <a16:colId xmlns:a16="http://schemas.microsoft.com/office/drawing/2014/main" val="65242302"/>
                    </a:ext>
                  </a:extLst>
                </a:gridCol>
              </a:tblGrid>
              <a:tr h="370840">
                <a:tc>
                  <a:txBody>
                    <a:bodyPr/>
                    <a:lstStyle/>
                    <a:p>
                      <a:r>
                        <a:rPr lang="en-CA" dirty="0"/>
                        <a:t>Admission</a:t>
                      </a:r>
                    </a:p>
                  </a:txBody>
                  <a:tcPr>
                    <a:solidFill>
                      <a:schemeClr val="tx2">
                        <a:lumMod val="75000"/>
                      </a:schemeClr>
                    </a:solidFill>
                  </a:tcPr>
                </a:tc>
                <a:tc>
                  <a:txBody>
                    <a:bodyPr/>
                    <a:lstStyle/>
                    <a:p>
                      <a:r>
                        <a:rPr lang="en-CA" dirty="0"/>
                        <a:t>LTED Athletes</a:t>
                      </a:r>
                    </a:p>
                  </a:txBody>
                  <a:tcPr>
                    <a:solidFill>
                      <a:schemeClr val="tx2">
                        <a:lumMod val="75000"/>
                      </a:schemeClr>
                    </a:solidFill>
                  </a:tcPr>
                </a:tc>
                <a:tc>
                  <a:txBody>
                    <a:bodyPr/>
                    <a:lstStyle/>
                    <a:p>
                      <a:r>
                        <a:rPr lang="en-CA" dirty="0"/>
                        <a:t>Disciplines / Contexts</a:t>
                      </a:r>
                    </a:p>
                  </a:txBody>
                  <a:tcPr>
                    <a:solidFill>
                      <a:schemeClr val="tx2">
                        <a:lumMod val="75000"/>
                      </a:schemeClr>
                    </a:solidFill>
                  </a:tcPr>
                </a:tc>
                <a:tc>
                  <a:txBody>
                    <a:bodyPr/>
                    <a:lstStyle/>
                    <a:p>
                      <a:r>
                        <a:rPr lang="en-CA" dirty="0"/>
                        <a:t>Outcomes Evaluated</a:t>
                      </a:r>
                    </a:p>
                  </a:txBody>
                  <a:tcPr>
                    <a:solidFill>
                      <a:schemeClr val="tx2">
                        <a:lumMod val="75000"/>
                      </a:schemeClr>
                    </a:solidFill>
                  </a:tcPr>
                </a:tc>
                <a:extLst>
                  <a:ext uri="{0D108BD9-81ED-4DB2-BD59-A6C34878D82A}">
                    <a16:rowId xmlns:a16="http://schemas.microsoft.com/office/drawing/2014/main" val="424589706"/>
                  </a:ext>
                </a:extLst>
              </a:tr>
            </a:tbl>
          </a:graphicData>
        </a:graphic>
      </p:graphicFrame>
      <p:pic>
        <p:nvPicPr>
          <p:cNvPr id="5" name="Picture 4">
            <a:extLst>
              <a:ext uri="{FF2B5EF4-FFF2-40B4-BE49-F238E27FC236}">
                <a16:creationId xmlns:a16="http://schemas.microsoft.com/office/drawing/2014/main" id="{E5F79E3C-59B4-E1FA-556C-502C1BAC48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Tree>
    <p:custDataLst>
      <p:tags r:id="rId1"/>
    </p:custDataLst>
    <p:extLst>
      <p:ext uri="{BB962C8B-B14F-4D97-AF65-F5344CB8AC3E}">
        <p14:creationId xmlns:p14="http://schemas.microsoft.com/office/powerpoint/2010/main" val="279343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ED50-2B7B-142A-56AF-C5351DBD7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EEF7-317D-CF06-76F9-ED2812098935}"/>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Development: HP1 Coach</a:t>
            </a:r>
            <a:endParaRPr lang="en-CA" b="1"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E5F79E3C-59B4-E1FA-556C-502C1BAC4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3" name="TextBox 2">
            <a:extLst>
              <a:ext uri="{FF2B5EF4-FFF2-40B4-BE49-F238E27FC236}">
                <a16:creationId xmlns:a16="http://schemas.microsoft.com/office/drawing/2014/main" id="{2517758C-E1B6-AD88-B83D-AED9C08857B0}"/>
              </a:ext>
            </a:extLst>
          </p:cNvPr>
          <p:cNvSpPr txBox="1"/>
          <p:nvPr/>
        </p:nvSpPr>
        <p:spPr>
          <a:xfrm>
            <a:off x="719631" y="1726824"/>
            <a:ext cx="10388251" cy="4339650"/>
          </a:xfrm>
          <a:prstGeom prst="rect">
            <a:avLst/>
          </a:prstGeom>
          <a:noFill/>
        </p:spPr>
        <p:txBody>
          <a:bodyPr wrap="square" rtlCol="0">
            <a:spAutoFit/>
          </a:bodyPr>
          <a:lstStyle/>
          <a:p>
            <a:pPr algn="l"/>
            <a:r>
              <a:rPr lang="en-CA" sz="18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HP1 is for </a:t>
            </a:r>
          </a:p>
          <a:p>
            <a:pPr marL="285750" indent="-285750" algn="l">
              <a:buFont typeface="Arial" panose="020B0604020202020204" pitchFamily="34" charset="0"/>
              <a:buChar char="•"/>
            </a:pPr>
            <a:r>
              <a:rPr lang="en-CA" dirty="0">
                <a:solidFill>
                  <a:srgbClr val="000000"/>
                </a:solidFill>
                <a:latin typeface="Roboto" panose="02000000000000000000" pitchFamily="2" charset="0"/>
                <a:ea typeface="Roboto" panose="02000000000000000000" pitchFamily="2" charset="0"/>
                <a:cs typeface="Roboto" panose="02000000000000000000" pitchFamily="2" charset="0"/>
              </a:rPr>
              <a:t>Active </a:t>
            </a:r>
            <a:r>
              <a:rPr lang="en-CA" sz="1800" b="0" i="0" u="none" strike="noStrike" baseline="0" dirty="0">
                <a:latin typeface="Roboto" panose="02000000000000000000" pitchFamily="2" charset="0"/>
                <a:ea typeface="Roboto" panose="02000000000000000000" pitchFamily="2" charset="0"/>
                <a:cs typeface="Roboto" panose="02000000000000000000" pitchFamily="2" charset="0"/>
              </a:rPr>
              <a:t>coaches </a:t>
            </a:r>
            <a:r>
              <a:rPr lang="en-CA" sz="1800" b="1" i="0" u="none" strike="noStrike" baseline="0" dirty="0">
                <a:latin typeface="Roboto" panose="02000000000000000000" pitchFamily="2" charset="0"/>
                <a:ea typeface="Roboto" panose="02000000000000000000" pitchFamily="2" charset="0"/>
                <a:cs typeface="Roboto" panose="02000000000000000000" pitchFamily="2" charset="0"/>
              </a:rPr>
              <a:t>currently </a:t>
            </a:r>
            <a:r>
              <a:rPr lang="en-CA" sz="1800" b="0" i="0" u="none" strike="noStrike" baseline="0" dirty="0">
                <a:latin typeface="Roboto" panose="02000000000000000000" pitchFamily="2" charset="0"/>
                <a:ea typeface="Roboto" panose="02000000000000000000" pitchFamily="2" charset="0"/>
                <a:cs typeface="Roboto" panose="02000000000000000000" pitchFamily="2" charset="0"/>
              </a:rPr>
              <a:t>working with </a:t>
            </a:r>
            <a:r>
              <a:rPr lang="en-CA" sz="1800" b="1" i="0" u="none" strike="noStrike" baseline="0" dirty="0">
                <a:latin typeface="Roboto" panose="02000000000000000000" pitchFamily="2" charset="0"/>
                <a:ea typeface="Roboto" panose="02000000000000000000" pitchFamily="2" charset="0"/>
                <a:cs typeface="Roboto" panose="02000000000000000000" pitchFamily="2" charset="0"/>
              </a:rPr>
              <a:t>combinations </a:t>
            </a:r>
            <a:r>
              <a:rPr lang="en-CA" sz="1800" b="0" i="0" u="none" strike="noStrike" baseline="0" dirty="0">
                <a:latin typeface="Roboto" panose="02000000000000000000" pitchFamily="2" charset="0"/>
                <a:ea typeface="Roboto" panose="02000000000000000000" pitchFamily="2" charset="0"/>
                <a:cs typeface="Roboto" panose="02000000000000000000" pitchFamily="2" charset="0"/>
              </a:rPr>
              <a:t>that: </a:t>
            </a:r>
          </a:p>
          <a:p>
            <a:pPr marL="742950" lvl="1" indent="-285750">
              <a:spcAft>
                <a:spcPts val="1200"/>
              </a:spcAft>
              <a:buFont typeface="Arial" panose="020B0604020202020204" pitchFamily="34" charset="0"/>
              <a:buChar char="•"/>
            </a:pPr>
            <a:r>
              <a:rPr lang="en-CA" b="0" i="0" u="none" strike="noStrike" baseline="0" dirty="0">
                <a:latin typeface="Roboto" panose="02000000000000000000" pitchFamily="2" charset="0"/>
                <a:ea typeface="Roboto" panose="02000000000000000000" pitchFamily="2" charset="0"/>
                <a:cs typeface="Roboto" panose="02000000000000000000" pitchFamily="2" charset="0"/>
              </a:rPr>
              <a:t>Have the potential to be competitive at EC Gold and Platinum Competitions; FEI Events and the North American Youth Championships or discipline equivalent</a:t>
            </a:r>
          </a:p>
          <a:p>
            <a:pPr marL="742950" lvl="1" indent="-285750">
              <a:spcAft>
                <a:spcPts val="1200"/>
              </a:spcAft>
              <a:buFont typeface="Arial" panose="020B0604020202020204" pitchFamily="34" charset="0"/>
              <a:buChar char="•"/>
            </a:pPr>
            <a:r>
              <a:rPr lang="en-CA" b="0" i="0" u="none" strike="noStrike" baseline="0" dirty="0">
                <a:latin typeface="Roboto" panose="02000000000000000000" pitchFamily="2" charset="0"/>
                <a:ea typeface="Roboto" panose="02000000000000000000" pitchFamily="2" charset="0"/>
                <a:cs typeface="Roboto" panose="02000000000000000000" pitchFamily="2" charset="0"/>
              </a:rPr>
              <a:t>A </a:t>
            </a:r>
            <a:r>
              <a:rPr lang="en-CA" b="1" i="0" u="none" strike="noStrike" baseline="0" dirty="0">
                <a:latin typeface="Roboto" panose="02000000000000000000" pitchFamily="2" charset="0"/>
                <a:ea typeface="Roboto" panose="02000000000000000000" pitchFamily="2" charset="0"/>
                <a:cs typeface="Roboto" panose="02000000000000000000" pitchFamily="2" charset="0"/>
              </a:rPr>
              <a:t>Yearly Training Plan (YTP</a:t>
            </a:r>
            <a:r>
              <a:rPr lang="en-CA" b="0" i="0" u="none" strike="noStrike" baseline="0" dirty="0">
                <a:latin typeface="Roboto" panose="02000000000000000000" pitchFamily="2" charset="0"/>
                <a:ea typeface="Roboto" panose="02000000000000000000" pitchFamily="2" charset="0"/>
                <a:cs typeface="Roboto" panose="02000000000000000000" pitchFamily="2" charset="0"/>
              </a:rPr>
              <a:t>)</a:t>
            </a:r>
          </a:p>
          <a:p>
            <a:pPr marL="742950" lvl="1" indent="-285750">
              <a:spcAft>
                <a:spcPts val="1200"/>
              </a:spcAft>
              <a:buFont typeface="Arial" panose="020B0604020202020204" pitchFamily="34" charset="0"/>
              <a:buChar char="•"/>
            </a:pPr>
            <a:r>
              <a:rPr lang="en-CA" b="0" i="0" u="none" strike="noStrike" baseline="0" dirty="0">
                <a:latin typeface="Roboto" panose="02000000000000000000" pitchFamily="2" charset="0"/>
                <a:ea typeface="Roboto" panose="02000000000000000000" pitchFamily="2" charset="0"/>
                <a:cs typeface="Roboto" panose="02000000000000000000" pitchFamily="2" charset="0"/>
              </a:rPr>
              <a:t>In the Train to Compete, Learn to Win or Train to Win stage of development</a:t>
            </a:r>
          </a:p>
          <a:p>
            <a:pPr marL="742950" lvl="1" indent="-285750">
              <a:spcAft>
                <a:spcPts val="1200"/>
              </a:spcAft>
              <a:buFont typeface="Arial" panose="020B0604020202020204" pitchFamily="34" charset="0"/>
              <a:buChar char="•"/>
            </a:pPr>
            <a:r>
              <a:rPr lang="en-CA" b="0" i="0" u="none" strike="noStrike" baseline="0" dirty="0">
                <a:latin typeface="Roboto" panose="02000000000000000000" pitchFamily="2" charset="0"/>
                <a:ea typeface="Roboto" panose="02000000000000000000" pitchFamily="2" charset="0"/>
                <a:cs typeface="Roboto" panose="02000000000000000000" pitchFamily="2" charset="0"/>
              </a:rPr>
              <a:t>Train outside of the saddle and/or are seeking to do so in the coming year</a:t>
            </a:r>
          </a:p>
          <a:p>
            <a:pPr marL="285750" marR="0" indent="-285750" algn="l">
              <a:spcAft>
                <a:spcPts val="1200"/>
              </a:spcAft>
              <a:buFont typeface="Arial" panose="020B0604020202020204" pitchFamily="34" charset="0"/>
              <a:buChar char="•"/>
            </a:pPr>
            <a:r>
              <a:rPr lang="en-CA" sz="1800" b="0" i="0" u="none" strike="noStrike" baseline="0" dirty="0">
                <a:latin typeface="Roboto" panose="02000000000000000000" pitchFamily="2" charset="0"/>
                <a:ea typeface="Roboto" panose="02000000000000000000" pitchFamily="2" charset="0"/>
                <a:cs typeface="Roboto" panose="02000000000000000000" pitchFamily="2" charset="0"/>
              </a:rPr>
              <a:t> Well-established coaches working with international-level athletes, seeking to broaden their knowledge and strengthen their coaching skills.</a:t>
            </a:r>
          </a:p>
          <a:p>
            <a:pPr marL="285750" marR="0" indent="-285750" algn="l">
              <a:spcAft>
                <a:spcPts val="1200"/>
              </a:spcAft>
              <a:buFont typeface="Arial" panose="020B0604020202020204" pitchFamily="34" charset="0"/>
              <a:buChar char="•"/>
            </a:pPr>
            <a:r>
              <a:rPr lang="en-CA" sz="1800" b="0" i="0" u="none" strike="noStrike" baseline="0" dirty="0">
                <a:latin typeface="Roboto" panose="02000000000000000000" pitchFamily="2" charset="0"/>
                <a:ea typeface="Roboto" panose="02000000000000000000" pitchFamily="2" charset="0"/>
                <a:cs typeface="Roboto" panose="02000000000000000000" pitchFamily="2" charset="0"/>
              </a:rPr>
              <a:t>Aspiring to work at the National and International level and seeking to further develop their coaching knowledge and skills</a:t>
            </a:r>
          </a:p>
          <a:p>
            <a:endParaRPr lang="en-CA" dirty="0">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extLst>
      <p:ext uri="{BB962C8B-B14F-4D97-AF65-F5344CB8AC3E}">
        <p14:creationId xmlns:p14="http://schemas.microsoft.com/office/powerpoint/2010/main" val="6368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ED50-2B7B-142A-56AF-C5351DBD7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EEF7-317D-CF06-76F9-ED2812098935}"/>
              </a:ext>
            </a:extLst>
          </p:cNvPr>
          <p:cNvSpPr>
            <a:spLocks noGrp="1"/>
          </p:cNvSpPr>
          <p:nvPr>
            <p:ph type="title"/>
          </p:nvPr>
        </p:nvSpPr>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EC NCCP Competition Development: HP1 Coach</a:t>
            </a:r>
            <a:endParaRPr lang="en-CA" b="1"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E5F79E3C-59B4-E1FA-556C-502C1BAC48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3" name="TextBox 2">
            <a:extLst>
              <a:ext uri="{FF2B5EF4-FFF2-40B4-BE49-F238E27FC236}">
                <a16:creationId xmlns:a16="http://schemas.microsoft.com/office/drawing/2014/main" id="{2517758C-E1B6-AD88-B83D-AED9C08857B0}"/>
              </a:ext>
            </a:extLst>
          </p:cNvPr>
          <p:cNvSpPr txBox="1"/>
          <p:nvPr/>
        </p:nvSpPr>
        <p:spPr>
          <a:xfrm>
            <a:off x="719630" y="1539423"/>
            <a:ext cx="11084442" cy="5186035"/>
          </a:xfrm>
          <a:prstGeom prst="rect">
            <a:avLst/>
          </a:prstGeom>
          <a:noFill/>
        </p:spPr>
        <p:txBody>
          <a:bodyPr wrap="square" rtlCol="0">
            <a:spAutoFit/>
          </a:bodyPr>
          <a:lstStyle/>
          <a:p>
            <a:pPr algn="l">
              <a:spcAft>
                <a:spcPts val="600"/>
              </a:spcAft>
            </a:pPr>
            <a:r>
              <a:rPr lang="en-CA" sz="16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Requirements for HP1:</a:t>
            </a:r>
          </a:p>
          <a:p>
            <a:pPr marL="285750" indent="-285750" algn="l">
              <a:spcAft>
                <a:spcPts val="600"/>
              </a:spcAft>
              <a:buFont typeface="Arial" panose="020B0604020202020204" pitchFamily="34" charset="0"/>
              <a:buChar char="•"/>
            </a:pPr>
            <a:r>
              <a:rPr lang="en-CA" sz="1600" dirty="0">
                <a:solidFill>
                  <a:srgbClr val="000000"/>
                </a:solidFill>
                <a:latin typeface="Roboto" panose="02000000000000000000" pitchFamily="2" charset="0"/>
                <a:ea typeface="Roboto" panose="02000000000000000000" pitchFamily="2" charset="0"/>
                <a:cs typeface="Roboto" panose="02000000000000000000" pitchFamily="2" charset="0"/>
              </a:rPr>
              <a:t>Current EC Coach Status</a:t>
            </a:r>
          </a:p>
          <a:p>
            <a:pPr marL="285750" indent="-285750" algn="l">
              <a:spcAft>
                <a:spcPts val="600"/>
              </a:spcAft>
              <a:buFont typeface="Arial" panose="020B0604020202020204" pitchFamily="34" charset="0"/>
              <a:buChar char="•"/>
            </a:pPr>
            <a:r>
              <a:rPr lang="en-CA" sz="16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Complete the HP1 Self Assessment</a:t>
            </a:r>
          </a:p>
          <a:p>
            <a:pPr marL="285750" indent="-285750" algn="l">
              <a:spcAft>
                <a:spcPts val="600"/>
              </a:spcAft>
              <a:buFont typeface="Arial" panose="020B0604020202020204" pitchFamily="34" charset="0"/>
              <a:buChar char="•"/>
            </a:pPr>
            <a:r>
              <a:rPr lang="en-CA" sz="1600" dirty="0">
                <a:solidFill>
                  <a:srgbClr val="000000"/>
                </a:solidFill>
                <a:latin typeface="Roboto" panose="02000000000000000000" pitchFamily="2" charset="0"/>
                <a:ea typeface="Roboto" panose="02000000000000000000" pitchFamily="2" charset="0"/>
                <a:cs typeface="Roboto" panose="02000000000000000000" pitchFamily="2" charset="0"/>
              </a:rPr>
              <a:t>Complete an Athlete Overview and Submission of Competition results of the targeted human athlete</a:t>
            </a:r>
          </a:p>
          <a:p>
            <a:pPr marL="285750" indent="-285750" algn="l">
              <a:spcAft>
                <a:spcPts val="600"/>
              </a:spcAft>
              <a:buFont typeface="Arial" panose="020B0604020202020204" pitchFamily="34" charset="0"/>
              <a:buChar char="•"/>
            </a:pPr>
            <a:r>
              <a:rPr lang="en-CA" sz="16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Submit a Yearly Training Plan of current or previous season</a:t>
            </a:r>
          </a:p>
          <a:p>
            <a:pPr marL="285750" indent="-285750" algn="l">
              <a:spcAft>
                <a:spcPts val="600"/>
              </a:spcAft>
              <a:buFont typeface="Arial" panose="020B0604020202020204" pitchFamily="34" charset="0"/>
              <a:buChar char="•"/>
            </a:pPr>
            <a:r>
              <a:rPr lang="en-CA" sz="1600" dirty="0">
                <a:solidFill>
                  <a:srgbClr val="000000"/>
                </a:solidFill>
                <a:latin typeface="Roboto" panose="02000000000000000000" pitchFamily="2" charset="0"/>
                <a:ea typeface="Roboto" panose="02000000000000000000" pitchFamily="2" charset="0"/>
                <a:cs typeface="Roboto" panose="02000000000000000000" pitchFamily="2" charset="0"/>
              </a:rPr>
              <a:t>Discipline Specific Pre-requisite:</a:t>
            </a:r>
          </a:p>
          <a:p>
            <a:pPr marL="742950" lvl="1" indent="-285750">
              <a:buFont typeface="Arial" panose="020B0604020202020204" pitchFamily="34" charset="0"/>
              <a:buChar char="•"/>
            </a:pPr>
            <a:r>
              <a:rPr lang="en-CA" sz="1600" b="1"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Dressage</a:t>
            </a:r>
            <a:r>
              <a:rPr lang="en-CA" sz="1200" b="0"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	</a:t>
            </a:r>
            <a:r>
              <a:rPr lang="en-CA" sz="1200" b="0" i="1"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Human Athlete: </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Highly proficient (consistent score of 68-70 or above) at 3</a:t>
            </a:r>
            <a:r>
              <a:rPr lang="en-CA" sz="1200" b="0" i="0" u="none" strike="noStrike" baseline="30000" dirty="0">
                <a:solidFill>
                  <a:srgbClr val="000000"/>
                </a:solidFill>
                <a:latin typeface="Roboto" panose="02000000000000000000" pitchFamily="2" charset="0"/>
                <a:ea typeface="Roboto" panose="02000000000000000000" pitchFamily="2" charset="0"/>
                <a:cs typeface="Roboto" panose="02000000000000000000" pitchFamily="2" charset="0"/>
              </a:rPr>
              <a:t>rd</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Level (Test 1 or 3) with the ability to progress to 4</a:t>
            </a:r>
            <a:r>
              <a:rPr lang="en-CA" sz="1200" b="0" i="0" u="none" strike="noStrike" baseline="30000" dirty="0">
                <a:solidFill>
                  <a:srgbClr val="000000"/>
                </a:solidFill>
                <a:latin typeface="Roboto" panose="02000000000000000000" pitchFamily="2" charset="0"/>
                <a:ea typeface="Roboto" panose="02000000000000000000" pitchFamily="2" charset="0"/>
                <a:cs typeface="Roboto" panose="02000000000000000000" pitchFamily="2" charset="0"/>
              </a:rPr>
              <a:t>th</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Level, or above at Gold and Platinum Events </a:t>
            </a:r>
          </a:p>
          <a:p>
            <a:pPr lvl="1">
              <a:spcAft>
                <a:spcPts val="600"/>
              </a:spcAft>
            </a:pPr>
            <a:r>
              <a:rPr lang="en-CA" sz="12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CA" sz="12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Equine Athlete:</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Fully trained to perform the technical movements of 4</a:t>
            </a:r>
            <a:r>
              <a:rPr lang="en-CA" sz="1200" b="0" i="0" u="none" strike="noStrike" baseline="30000" dirty="0">
                <a:solidFill>
                  <a:srgbClr val="000000"/>
                </a:solidFill>
                <a:latin typeface="Roboto" panose="02000000000000000000" pitchFamily="2" charset="0"/>
                <a:ea typeface="Roboto" panose="02000000000000000000" pitchFamily="2" charset="0"/>
                <a:cs typeface="Roboto" panose="02000000000000000000" pitchFamily="2" charset="0"/>
              </a:rPr>
              <a:t>th</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Level.	</a:t>
            </a:r>
          </a:p>
          <a:p>
            <a:pPr marL="742950" lvl="1" indent="-285750">
              <a:buFont typeface="Arial" panose="020B0604020202020204" pitchFamily="34" charset="0"/>
              <a:buChar char="•"/>
            </a:pPr>
            <a:r>
              <a:rPr lang="en-CA" sz="1600" b="1"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Eventing</a:t>
            </a:r>
            <a:r>
              <a:rPr lang="en-CA" sz="1200" b="0"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	</a:t>
            </a:r>
            <a:r>
              <a:rPr lang="en-CA" sz="1200" b="0" i="1"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 Human Athlete: </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Highly proficient at EV110 with the ability to progress </a:t>
            </a:r>
            <a:r>
              <a:rPr lang="en-CA" sz="1200" b="0" i="0" u="none" strike="noStrike" baseline="0" dirty="0" err="1">
                <a:solidFill>
                  <a:srgbClr val="000000"/>
                </a:solidFill>
                <a:latin typeface="Roboto" panose="02000000000000000000" pitchFamily="2" charset="0"/>
                <a:ea typeface="Roboto" panose="02000000000000000000" pitchFamily="2" charset="0"/>
                <a:cs typeface="Roboto" panose="02000000000000000000" pitchFamily="2" charset="0"/>
              </a:rPr>
              <a:t>toEV</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115, or above.	</a:t>
            </a:r>
            <a:r>
              <a:rPr lang="en-CA" sz="12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a:t>
            </a:r>
          </a:p>
          <a:p>
            <a:pPr lvl="1">
              <a:spcAft>
                <a:spcPts val="600"/>
              </a:spcAft>
            </a:pPr>
            <a:r>
              <a:rPr lang="en-CA" sz="1200" i="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CA" sz="12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Equine Athlete:</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Fully trained to technically execute at the EV 110 (Preliminary) level.	</a:t>
            </a:r>
          </a:p>
          <a:p>
            <a:pPr marL="742950" lvl="1" indent="-285750">
              <a:spcAft>
                <a:spcPts val="600"/>
              </a:spcAft>
              <a:buFont typeface="Arial" panose="020B0604020202020204" pitchFamily="34" charset="0"/>
              <a:buChar char="•"/>
            </a:pPr>
            <a:r>
              <a:rPr lang="en-CA" sz="1600" b="1"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Jumping</a:t>
            </a:r>
            <a:r>
              <a:rPr lang="en-CA" sz="1200" b="0"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	</a:t>
            </a:r>
            <a:r>
              <a:rPr lang="en-CA" sz="1200" b="0" i="1"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Human Athlete: </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Highly proficient (consistently achieving 4 faults or less) at 1.20m (or above) at Gold and Platinum Events.	</a:t>
            </a:r>
            <a:r>
              <a:rPr lang="en-CA" sz="12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Equine Athlete:</a:t>
            </a: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Fully trained to execute shoulder in, leg yield ,counter canters, simple transition changes, bending lines, roll backs and perform at 1.20m (or above).	</a:t>
            </a:r>
          </a:p>
          <a:p>
            <a:pPr marL="742950" lvl="1" indent="-285750">
              <a:spcAft>
                <a:spcPts val="600"/>
              </a:spcAft>
              <a:buFont typeface="Arial" panose="020B0604020202020204" pitchFamily="34" charset="0"/>
              <a:buChar char="•"/>
            </a:pPr>
            <a:r>
              <a:rPr lang="en-CA" sz="1600" b="1"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Other Disciplines  (incl. Para-Dressage, Endurance, Reining, Vaulting, Hunters and Equitation)</a:t>
            </a:r>
            <a:r>
              <a:rPr lang="en-CA" sz="1600" b="0" i="0" u="none" strike="noStrike" baseline="0" dirty="0">
                <a:solidFill>
                  <a:srgbClr val="001A32"/>
                </a:solidFill>
                <a:latin typeface="Roboto" panose="02000000000000000000" pitchFamily="2" charset="0"/>
                <a:ea typeface="Roboto" panose="02000000000000000000" pitchFamily="2" charset="0"/>
                <a:cs typeface="Roboto" panose="02000000000000000000" pitchFamily="2" charset="0"/>
              </a:rPr>
              <a:t>	</a:t>
            </a:r>
          </a:p>
          <a:p>
            <a:pPr marL="717550">
              <a:spcAft>
                <a:spcPts val="600"/>
              </a:spcAft>
            </a:pPr>
            <a:r>
              <a:rPr lang="en-CA" sz="12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Actively training for and competing at an equivalent level in the discipline with human athletes in one of the following stages of development: Train to Compete, Learn to Win, Train to Win. Eligibility will be determined on a case-by-case basis in consultation with the applicant and coach developer team.</a:t>
            </a:r>
            <a:r>
              <a:rPr lang="en-CA" sz="16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a:t>
            </a:r>
          </a:p>
          <a:p>
            <a:endParaRPr lang="en-CA" sz="1600" dirty="0">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extLst>
      <p:ext uri="{BB962C8B-B14F-4D97-AF65-F5344CB8AC3E}">
        <p14:creationId xmlns:p14="http://schemas.microsoft.com/office/powerpoint/2010/main" val="22232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10502900" cy="1143000"/>
          </a:xfrm>
        </p:spPr>
        <p:txBody>
          <a:bodyPr>
            <a:normAutofit/>
          </a:bodyPr>
          <a:lstStyle/>
          <a:p>
            <a:r>
              <a:rPr lang="en-US" sz="2800" b="1" dirty="0">
                <a:latin typeface="Roboto" panose="02000000000000000000" pitchFamily="2" charset="0"/>
                <a:ea typeface="Roboto" panose="02000000000000000000" pitchFamily="2" charset="0"/>
                <a:cs typeface="Roboto" panose="02000000000000000000" pitchFamily="2" charset="0"/>
              </a:rPr>
              <a:t>EC NCCP Training &amp; Certification Options</a:t>
            </a:r>
          </a:p>
        </p:txBody>
      </p:sp>
      <p:sp>
        <p:nvSpPr>
          <p:cNvPr id="3" name="Google Shape;77;p15">
            <a:extLst>
              <a:ext uri="{FF2B5EF4-FFF2-40B4-BE49-F238E27FC236}">
                <a16:creationId xmlns:a16="http://schemas.microsoft.com/office/drawing/2014/main" id="{F6051DFB-9982-13F7-74DE-C1A81DE0C54C}"/>
              </a:ext>
            </a:extLst>
          </p:cNvPr>
          <p:cNvSpPr txBox="1"/>
          <p:nvPr/>
        </p:nvSpPr>
        <p:spPr>
          <a:xfrm>
            <a:off x="528948" y="822450"/>
            <a:ext cx="11545158" cy="4647386"/>
          </a:xfrm>
          <a:prstGeom prst="rect">
            <a:avLst/>
          </a:prstGeom>
          <a:noFill/>
          <a:ln>
            <a:noFill/>
          </a:ln>
        </p:spPr>
        <p:txBody>
          <a:bodyPr spcFirstLastPara="1" wrap="square" lIns="121900" tIns="121900" rIns="121900" bIns="121900" anchor="t" anchorCtr="0">
            <a:spAutoFit/>
          </a:bodyPr>
          <a:lstStyle/>
          <a:p>
            <a:pPr defTabSz="1219170">
              <a:spcAft>
                <a:spcPts val="1200"/>
              </a:spcAft>
              <a:buClr>
                <a:srgbClr val="000000"/>
              </a:buClr>
            </a:pPr>
            <a:r>
              <a:rPr lang="en-CA" sz="1600" kern="0" dirty="0">
                <a:solidFill>
                  <a:srgbClr val="393D47"/>
                </a:solidFill>
                <a:latin typeface="Roboto" panose="02000000000000000000" pitchFamily="2" charset="0"/>
                <a:ea typeface="Roboto" panose="02000000000000000000" pitchFamily="2" charset="0"/>
                <a:cs typeface="Arial"/>
                <a:sym typeface="Arial"/>
              </a:rPr>
              <a:t>You can find coach training: </a:t>
            </a:r>
          </a:p>
          <a:p>
            <a:pPr marL="285750" indent="-285750" defTabSz="1219170">
              <a:spcAft>
                <a:spcPts val="1200"/>
              </a:spcAft>
              <a:buClr>
                <a:srgbClr val="000000"/>
              </a:buClr>
              <a:buFont typeface="Arial" panose="020B0604020202020204" pitchFamily="34" charset="0"/>
              <a:buChar char="•"/>
            </a:pPr>
            <a:r>
              <a:rPr lang="en-CA" b="1" kern="0" dirty="0" err="1">
                <a:solidFill>
                  <a:srgbClr val="393D47"/>
                </a:solidFill>
                <a:latin typeface="Roboto" panose="02000000000000000000" pitchFamily="2" charset="0"/>
                <a:ea typeface="Roboto" panose="02000000000000000000" pitchFamily="2" charset="0"/>
                <a:cs typeface="Arial"/>
                <a:sym typeface="Arial"/>
              </a:rPr>
              <a:t>ECampus</a:t>
            </a:r>
            <a:r>
              <a:rPr lang="en-CA" kern="0" dirty="0">
                <a:solidFill>
                  <a:srgbClr val="393D47"/>
                </a:solidFill>
                <a:latin typeface="Roboto" panose="02000000000000000000" pitchFamily="2" charset="0"/>
                <a:ea typeface="Roboto" panose="02000000000000000000" pitchFamily="2" charset="0"/>
                <a:cs typeface="Arial"/>
                <a:sym typeface="Arial"/>
              </a:rPr>
              <a:t> – Online, virtual and in-person classes are continually added for each context of certification</a:t>
            </a:r>
          </a:p>
          <a:p>
            <a:pPr marL="285750" indent="-285750" defTabSz="1219170">
              <a:spcAft>
                <a:spcPts val="1200"/>
              </a:spcAft>
              <a:buClr>
                <a:srgbClr val="000000"/>
              </a:buClr>
              <a:buFont typeface="Arial" panose="020B0604020202020204" pitchFamily="34" charset="0"/>
              <a:buChar char="•"/>
            </a:pPr>
            <a:r>
              <a:rPr lang="en-CA" b="1" kern="0" dirty="0">
                <a:latin typeface="Roboto" panose="02000000000000000000" pitchFamily="2" charset="0"/>
                <a:ea typeface="Roboto" panose="02000000000000000000" pitchFamily="2" charset="0"/>
                <a:cs typeface="Arial"/>
                <a:sym typeface="Arial"/>
              </a:rPr>
              <a:t>Online Cohorts </a:t>
            </a:r>
            <a:r>
              <a:rPr lang="en-CA" kern="0" dirty="0">
                <a:solidFill>
                  <a:srgbClr val="393D47"/>
                </a:solidFill>
                <a:latin typeface="Roboto" panose="02000000000000000000" pitchFamily="2" charset="0"/>
                <a:ea typeface="Roboto" panose="02000000000000000000" pitchFamily="2" charset="0"/>
                <a:cs typeface="Arial"/>
                <a:sym typeface="Arial"/>
              </a:rPr>
              <a:t>– Through OE, you can join a cohort for:</a:t>
            </a:r>
          </a:p>
          <a:p>
            <a:pPr marL="742950" lvl="1"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Instructor (English/Western)</a:t>
            </a:r>
          </a:p>
          <a:p>
            <a:pPr marL="742950" lvl="1"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Competition Coach (English/Western)</a:t>
            </a:r>
          </a:p>
          <a:p>
            <a:pPr marL="742950" lvl="1"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Competition Coach Specialist (English – Annually beginning in January)</a:t>
            </a:r>
          </a:p>
          <a:p>
            <a:pPr marL="285750"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Through EC, you can join a cohort for:</a:t>
            </a:r>
          </a:p>
          <a:p>
            <a:pPr marL="742950" lvl="1"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Competition Development (HP1 – Annually, Registration closes soon)</a:t>
            </a:r>
          </a:p>
          <a:p>
            <a:pPr marL="285750" indent="-285750" defTabSz="1219170">
              <a:spcAft>
                <a:spcPts val="1200"/>
              </a:spcAft>
              <a:buClr>
                <a:srgbClr val="000000"/>
              </a:buClr>
              <a:buFont typeface="Arial" panose="020B0604020202020204" pitchFamily="34" charset="0"/>
              <a:buChar char="•"/>
            </a:pPr>
            <a:r>
              <a:rPr lang="en-CA" kern="0" dirty="0">
                <a:solidFill>
                  <a:srgbClr val="393D47"/>
                </a:solidFill>
                <a:latin typeface="Roboto" panose="02000000000000000000" pitchFamily="2" charset="0"/>
                <a:ea typeface="Roboto" panose="02000000000000000000" pitchFamily="2" charset="0"/>
                <a:cs typeface="Arial"/>
                <a:sym typeface="Arial"/>
              </a:rPr>
              <a:t>OE’s </a:t>
            </a:r>
            <a:r>
              <a:rPr lang="en-CA" b="1" kern="0" dirty="0">
                <a:solidFill>
                  <a:srgbClr val="393D47"/>
                </a:solidFill>
                <a:latin typeface="Roboto" panose="02000000000000000000" pitchFamily="2" charset="0"/>
                <a:ea typeface="Roboto" panose="02000000000000000000" pitchFamily="2" charset="0"/>
                <a:cs typeface="Arial"/>
                <a:sym typeface="Arial"/>
              </a:rPr>
              <a:t>Coaching Handbook and Resources </a:t>
            </a:r>
            <a:r>
              <a:rPr lang="en-CA" kern="0" dirty="0">
                <a:solidFill>
                  <a:srgbClr val="393D47"/>
                </a:solidFill>
                <a:latin typeface="Roboto" panose="02000000000000000000" pitchFamily="2" charset="0"/>
                <a:ea typeface="Roboto" panose="02000000000000000000" pitchFamily="2" charset="0"/>
                <a:cs typeface="Arial"/>
                <a:sym typeface="Arial"/>
              </a:rPr>
              <a:t>(C.H.A.R.) platform – Free for OE members                                        to work through training and evaluation online at their own pace.                                   </a:t>
            </a:r>
            <a:r>
              <a:rPr lang="en-CA" b="1" i="1" kern="0" dirty="0">
                <a:solidFill>
                  <a:srgbClr val="393D47"/>
                </a:solidFill>
                <a:latin typeface="Roboto" panose="02000000000000000000" pitchFamily="2" charset="0"/>
                <a:ea typeface="Roboto" panose="02000000000000000000" pitchFamily="2" charset="0"/>
                <a:cs typeface="Arial"/>
                <a:sym typeface="Arial"/>
              </a:rPr>
              <a:t>www.equestriancoach.ca</a:t>
            </a:r>
          </a:p>
        </p:txBody>
      </p:sp>
      <p:pic>
        <p:nvPicPr>
          <p:cNvPr id="4" name="Picture 3">
            <a:extLst>
              <a:ext uri="{FF2B5EF4-FFF2-40B4-BE49-F238E27FC236}">
                <a16:creationId xmlns:a16="http://schemas.microsoft.com/office/drawing/2014/main" id="{998504E9-97CF-B119-01E7-F295E948FBCC}"/>
              </a:ext>
            </a:extLst>
          </p:cNvPr>
          <p:cNvPicPr>
            <a:picLocks noChangeAspect="1"/>
          </p:cNvPicPr>
          <p:nvPr/>
        </p:nvPicPr>
        <p:blipFill>
          <a:blip r:embed="rId5"/>
          <a:stretch>
            <a:fillRect/>
          </a:stretch>
        </p:blipFill>
        <p:spPr>
          <a:xfrm>
            <a:off x="9878905" y="1786400"/>
            <a:ext cx="2195201" cy="4021825"/>
          </a:xfrm>
          <a:prstGeom prst="rect">
            <a:avLst/>
          </a:prstGeom>
        </p:spPr>
      </p:pic>
    </p:spTree>
    <p:extLst>
      <p:ext uri="{BB962C8B-B14F-4D97-AF65-F5344CB8AC3E}">
        <p14:creationId xmlns:p14="http://schemas.microsoft.com/office/powerpoint/2010/main" val="27610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Coaching at EC Competition - 2024</a:t>
            </a:r>
          </a:p>
        </p:txBody>
      </p:sp>
      <p:pic>
        <p:nvPicPr>
          <p:cNvPr id="3" name="Picture 2">
            <a:extLst>
              <a:ext uri="{FF2B5EF4-FFF2-40B4-BE49-F238E27FC236}">
                <a16:creationId xmlns:a16="http://schemas.microsoft.com/office/drawing/2014/main" id="{9DD52B60-C368-07A7-3F7C-5A0168535390}"/>
              </a:ext>
            </a:extLst>
          </p:cNvPr>
          <p:cNvPicPr>
            <a:picLocks noChangeAspect="1"/>
          </p:cNvPicPr>
          <p:nvPr/>
        </p:nvPicPr>
        <p:blipFill>
          <a:blip r:embed="rId5"/>
          <a:stretch>
            <a:fillRect/>
          </a:stretch>
        </p:blipFill>
        <p:spPr>
          <a:xfrm>
            <a:off x="554631" y="1357695"/>
            <a:ext cx="11509079" cy="4574678"/>
          </a:xfrm>
          <a:prstGeom prst="rect">
            <a:avLst/>
          </a:prstGeom>
        </p:spPr>
      </p:pic>
      <p:sp>
        <p:nvSpPr>
          <p:cNvPr id="6" name="Rectangle: Rounded Corners 5">
            <a:extLst>
              <a:ext uri="{FF2B5EF4-FFF2-40B4-BE49-F238E27FC236}">
                <a16:creationId xmlns:a16="http://schemas.microsoft.com/office/drawing/2014/main" id="{407812ED-4A3D-33B4-EBFD-5219EAC49106}"/>
              </a:ext>
            </a:extLst>
          </p:cNvPr>
          <p:cNvSpPr/>
          <p:nvPr/>
        </p:nvSpPr>
        <p:spPr>
          <a:xfrm>
            <a:off x="7605660" y="1357694"/>
            <a:ext cx="1979404" cy="457467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83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10502900" cy="1143000"/>
          </a:xfrm>
        </p:spPr>
        <p:txBody>
          <a:bodyPr>
            <a:normAutofit/>
          </a:bodyPr>
          <a:lstStyle/>
          <a:p>
            <a:r>
              <a:rPr lang="en-US" sz="2800" b="1" dirty="0">
                <a:latin typeface="Roboto" panose="02000000000000000000" pitchFamily="2" charset="0"/>
                <a:ea typeface="Roboto" panose="02000000000000000000" pitchFamily="2" charset="0"/>
                <a:cs typeface="Roboto" panose="02000000000000000000" pitchFamily="2" charset="0"/>
              </a:rPr>
              <a:t>2025 Competition Requirements for Coaches</a:t>
            </a:r>
          </a:p>
        </p:txBody>
      </p:sp>
      <p:sp>
        <p:nvSpPr>
          <p:cNvPr id="8" name="TextBox 7">
            <a:extLst>
              <a:ext uri="{FF2B5EF4-FFF2-40B4-BE49-F238E27FC236}">
                <a16:creationId xmlns:a16="http://schemas.microsoft.com/office/drawing/2014/main" id="{7163EFC3-CDE2-778B-FA20-EFB42E906156}"/>
              </a:ext>
            </a:extLst>
          </p:cNvPr>
          <p:cNvSpPr txBox="1"/>
          <p:nvPr/>
        </p:nvSpPr>
        <p:spPr>
          <a:xfrm>
            <a:off x="531359" y="1894493"/>
            <a:ext cx="6055304" cy="3416320"/>
          </a:xfrm>
          <a:prstGeom prst="rect">
            <a:avLst/>
          </a:prstGeom>
          <a:noFill/>
        </p:spPr>
        <p:txBody>
          <a:bodyPr wrap="square">
            <a:spAutoFit/>
          </a:bodyPr>
          <a:lstStyle/>
          <a:p>
            <a:pPr marL="285750" indent="-285750">
              <a:buFont typeface="Arial" panose="020B0604020202020204" pitchFamily="34" charset="0"/>
              <a:buChar char="•"/>
            </a:pPr>
            <a:r>
              <a:rPr lang="fr-CA" sz="1800" dirty="0" err="1">
                <a:latin typeface="Roboto" panose="02000000000000000000" pitchFamily="2" charset="0"/>
                <a:ea typeface="Roboto" panose="02000000000000000000" pitchFamily="2" charset="0"/>
                <a:cs typeface="Roboto" panose="02000000000000000000" pitchFamily="2" charset="0"/>
              </a:rPr>
              <a:t>Licensed</a:t>
            </a:r>
            <a:r>
              <a:rPr lang="fr-CA" sz="1800" dirty="0">
                <a:latin typeface="Roboto" panose="02000000000000000000" pitchFamily="2" charset="0"/>
                <a:ea typeface="Roboto" panose="02000000000000000000" pitchFamily="2" charset="0"/>
                <a:cs typeface="Roboto" panose="02000000000000000000" pitchFamily="2" charset="0"/>
              </a:rPr>
              <a:t> Coach </a:t>
            </a:r>
            <a:r>
              <a:rPr lang="fr-CA" sz="1800" dirty="0" err="1">
                <a:latin typeface="Roboto" panose="02000000000000000000" pitchFamily="2" charset="0"/>
                <a:ea typeface="Roboto" panose="02000000000000000000" pitchFamily="2" charset="0"/>
                <a:cs typeface="Roboto" panose="02000000000000000000" pitchFamily="2" charset="0"/>
              </a:rPr>
              <a:t>Status</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required</a:t>
            </a:r>
            <a:r>
              <a:rPr lang="fr-CA" sz="1800" dirty="0">
                <a:latin typeface="Roboto" panose="02000000000000000000" pitchFamily="2" charset="0"/>
                <a:ea typeface="Roboto" panose="02000000000000000000" pitchFamily="2" charset="0"/>
                <a:cs typeface="Roboto" panose="02000000000000000000" pitchFamily="2" charset="0"/>
              </a:rPr>
              <a:t> at all EC </a:t>
            </a:r>
            <a:r>
              <a:rPr lang="fr-CA" sz="1800" dirty="0" err="1">
                <a:latin typeface="Roboto" panose="02000000000000000000" pitchFamily="2" charset="0"/>
                <a:ea typeface="Roboto" panose="02000000000000000000" pitchFamily="2" charset="0"/>
                <a:cs typeface="Roboto" panose="02000000000000000000" pitchFamily="2" charset="0"/>
              </a:rPr>
              <a:t>sanctioned</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events</a:t>
            </a:r>
            <a:r>
              <a:rPr lang="fr-CA" sz="1800" dirty="0">
                <a:latin typeface="Roboto" panose="02000000000000000000" pitchFamily="2" charset="0"/>
                <a:ea typeface="Roboto" panose="02000000000000000000" pitchFamily="2" charset="0"/>
                <a:cs typeface="Roboto" panose="02000000000000000000" pitchFamily="2" charset="0"/>
              </a:rPr>
              <a:t> (Bronze, Silver, Gold and Platinum).</a:t>
            </a:r>
          </a:p>
          <a:p>
            <a:pPr marL="285750" indent="-285750">
              <a:buFont typeface="Arial" panose="020B0604020202020204" pitchFamily="34" charset="0"/>
              <a:buChar char="•"/>
            </a:pPr>
            <a:endParaRPr lang="fr-CA" sz="18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CA" sz="1800" dirty="0" err="1">
                <a:latin typeface="Roboto" panose="02000000000000000000" pitchFamily="2" charset="0"/>
                <a:ea typeface="Roboto" panose="02000000000000000000" pitchFamily="2" charset="0"/>
                <a:cs typeface="Roboto" panose="02000000000000000000" pitchFamily="2" charset="0"/>
              </a:rPr>
              <a:t>Temporary</a:t>
            </a:r>
            <a:r>
              <a:rPr lang="fr-CA" sz="1800" dirty="0">
                <a:latin typeface="Roboto" panose="02000000000000000000" pitchFamily="2" charset="0"/>
                <a:ea typeface="Roboto" panose="02000000000000000000" pitchFamily="2" charset="0"/>
                <a:cs typeface="Roboto" panose="02000000000000000000" pitchFamily="2" charset="0"/>
              </a:rPr>
              <a:t> Coach </a:t>
            </a:r>
            <a:r>
              <a:rPr lang="fr-CA" sz="1800" dirty="0" err="1">
                <a:latin typeface="Roboto" panose="02000000000000000000" pitchFamily="2" charset="0"/>
                <a:ea typeface="Roboto" panose="02000000000000000000" pitchFamily="2" charset="0"/>
                <a:cs typeface="Roboto" panose="02000000000000000000" pitchFamily="2" charset="0"/>
              </a:rPr>
              <a:t>Status</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fee</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will</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increase</a:t>
            </a:r>
            <a:r>
              <a:rPr lang="fr-CA" sz="1800" dirty="0">
                <a:latin typeface="Roboto" panose="02000000000000000000" pitchFamily="2" charset="0"/>
                <a:ea typeface="Roboto" panose="02000000000000000000" pitchFamily="2" charset="0"/>
                <a:cs typeface="Roboto" panose="02000000000000000000" pitchFamily="2" charset="0"/>
              </a:rPr>
              <a:t> and </a:t>
            </a:r>
            <a:r>
              <a:rPr lang="fr-CA" sz="1800" dirty="0" err="1">
                <a:latin typeface="Roboto" panose="02000000000000000000" pitchFamily="2" charset="0"/>
                <a:ea typeface="Roboto" panose="02000000000000000000" pitchFamily="2" charset="0"/>
                <a:cs typeface="Roboto" panose="02000000000000000000" pitchFamily="2" charset="0"/>
              </a:rPr>
              <a:t>will</a:t>
            </a:r>
            <a:r>
              <a:rPr lang="fr-CA" sz="1800" dirty="0">
                <a:latin typeface="Roboto" panose="02000000000000000000" pitchFamily="2" charset="0"/>
                <a:ea typeface="Roboto" panose="02000000000000000000" pitchFamily="2" charset="0"/>
                <a:cs typeface="Roboto" panose="02000000000000000000" pitchFamily="2" charset="0"/>
              </a:rPr>
              <a:t> end at the end of 2025.</a:t>
            </a:r>
          </a:p>
          <a:p>
            <a:pPr marL="285750" indent="-285750">
              <a:buFont typeface="Arial" panose="020B0604020202020204" pitchFamily="34" charset="0"/>
              <a:buChar char="•"/>
            </a:pPr>
            <a:endParaRPr lang="fr-CA"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CA" sz="1800" dirty="0">
                <a:latin typeface="Roboto" panose="02000000000000000000" pitchFamily="2" charset="0"/>
                <a:ea typeface="Roboto" panose="02000000000000000000" pitchFamily="2" charset="0"/>
                <a:cs typeface="Roboto" panose="02000000000000000000" pitchFamily="2" charset="0"/>
              </a:rPr>
              <a:t>Certification Exemption </a:t>
            </a:r>
            <a:r>
              <a:rPr lang="fr-CA" sz="1800" dirty="0" err="1">
                <a:latin typeface="Roboto" panose="02000000000000000000" pitchFamily="2" charset="0"/>
                <a:ea typeface="Roboto" panose="02000000000000000000" pitchFamily="2" charset="0"/>
                <a:cs typeface="Roboto" panose="02000000000000000000" pitchFamily="2" charset="0"/>
              </a:rPr>
              <a:t>Fee</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will</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increase</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years</a:t>
            </a:r>
            <a:r>
              <a:rPr lang="fr-CA" sz="1800" dirty="0">
                <a:latin typeface="Roboto" panose="02000000000000000000" pitchFamily="2" charset="0"/>
                <a:ea typeface="Roboto" panose="02000000000000000000" pitchFamily="2" charset="0"/>
                <a:cs typeface="Roboto" panose="02000000000000000000" pitchFamily="2" charset="0"/>
              </a:rPr>
              <a:t> of </a:t>
            </a:r>
            <a:r>
              <a:rPr lang="fr-CA" sz="1800" dirty="0" err="1">
                <a:latin typeface="Roboto" panose="02000000000000000000" pitchFamily="2" charset="0"/>
                <a:ea typeface="Roboto" panose="02000000000000000000" pitchFamily="2" charset="0"/>
                <a:cs typeface="Roboto" panose="02000000000000000000" pitchFamily="2" charset="0"/>
              </a:rPr>
              <a:t>experience</a:t>
            </a:r>
            <a:r>
              <a:rPr lang="fr-CA" sz="1800" dirty="0">
                <a:latin typeface="Roboto" panose="02000000000000000000" pitchFamily="2" charset="0"/>
                <a:ea typeface="Roboto" panose="02000000000000000000" pitchFamily="2" charset="0"/>
                <a:cs typeface="Roboto" panose="02000000000000000000" pitchFamily="2" charset="0"/>
              </a:rPr>
              <a:t> to </a:t>
            </a:r>
            <a:r>
              <a:rPr lang="fr-CA" sz="1800" dirty="0" err="1">
                <a:latin typeface="Roboto" panose="02000000000000000000" pitchFamily="2" charset="0"/>
                <a:ea typeface="Roboto" panose="02000000000000000000" pitchFamily="2" charset="0"/>
                <a:cs typeface="Roboto" panose="02000000000000000000" pitchFamily="2" charset="0"/>
              </a:rPr>
              <a:t>qualify</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will</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also</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increase</a:t>
            </a:r>
            <a:r>
              <a:rPr lang="fr-CA" sz="1800" dirty="0">
                <a:latin typeface="Roboto" panose="02000000000000000000" pitchFamily="2" charset="0"/>
                <a:ea typeface="Roboto" panose="02000000000000000000" pitchFamily="2" charset="0"/>
                <a:cs typeface="Roboto" panose="02000000000000000000" pitchFamily="2" charset="0"/>
              </a:rPr>
              <a:t> to 25 </a:t>
            </a:r>
            <a:r>
              <a:rPr lang="fr-CA" sz="1800" dirty="0" err="1">
                <a:latin typeface="Roboto" panose="02000000000000000000" pitchFamily="2" charset="0"/>
                <a:ea typeface="Roboto" panose="02000000000000000000" pitchFamily="2" charset="0"/>
                <a:cs typeface="Roboto" panose="02000000000000000000" pitchFamily="2" charset="0"/>
              </a:rPr>
              <a:t>years</a:t>
            </a:r>
            <a:r>
              <a:rPr lang="fr-CA" sz="1800" dirty="0">
                <a:latin typeface="Roboto" panose="02000000000000000000" pitchFamily="2" charset="0"/>
                <a:ea typeface="Roboto" panose="02000000000000000000" pitchFamily="2" charset="0"/>
                <a:cs typeface="Roboto" panose="02000000000000000000" pitchFamily="2" charset="0"/>
              </a:rPr>
              <a:t> and PD </a:t>
            </a:r>
            <a:r>
              <a:rPr lang="fr-CA" sz="1800" dirty="0" err="1">
                <a:latin typeface="Roboto" panose="02000000000000000000" pitchFamily="2" charset="0"/>
                <a:ea typeface="Roboto" panose="02000000000000000000" pitchFamily="2" charset="0"/>
                <a:cs typeface="Roboto" panose="02000000000000000000" pitchFamily="2" charset="0"/>
              </a:rPr>
              <a:t>requirements</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added</a:t>
            </a:r>
            <a:r>
              <a:rPr lang="fr-CA" sz="18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endParaRPr lang="fr-CA" sz="18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CA" sz="1800" dirty="0">
                <a:latin typeface="Roboto" panose="02000000000000000000" pitchFamily="2" charset="0"/>
                <a:ea typeface="Roboto" panose="02000000000000000000" pitchFamily="2" charset="0"/>
                <a:cs typeface="Roboto" panose="02000000000000000000" pitchFamily="2" charset="0"/>
              </a:rPr>
              <a:t>EC and </a:t>
            </a:r>
            <a:r>
              <a:rPr lang="fr-CA" sz="1800" dirty="0" err="1">
                <a:latin typeface="Roboto" panose="02000000000000000000" pitchFamily="2" charset="0"/>
                <a:ea typeface="Roboto" panose="02000000000000000000" pitchFamily="2" charset="0"/>
                <a:cs typeface="Roboto" panose="02000000000000000000" pitchFamily="2" charset="0"/>
              </a:rPr>
              <a:t>PTSOs</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collaborate</a:t>
            </a:r>
            <a:r>
              <a:rPr lang="fr-CA" sz="1800" dirty="0">
                <a:latin typeface="Roboto" panose="02000000000000000000" pitchFamily="2" charset="0"/>
                <a:ea typeface="Roboto" panose="02000000000000000000" pitchFamily="2" charset="0"/>
                <a:cs typeface="Roboto" panose="02000000000000000000" pitchFamily="2" charset="0"/>
              </a:rPr>
              <a:t> to </a:t>
            </a:r>
            <a:r>
              <a:rPr lang="fr-CA" sz="1800" dirty="0" err="1">
                <a:latin typeface="Roboto" panose="02000000000000000000" pitchFamily="2" charset="0"/>
                <a:ea typeface="Roboto" panose="02000000000000000000" pitchFamily="2" charset="0"/>
                <a:cs typeface="Roboto" panose="02000000000000000000" pitchFamily="2" charset="0"/>
              </a:rPr>
              <a:t>deliver</a:t>
            </a:r>
            <a:r>
              <a:rPr lang="fr-CA" sz="1800" dirty="0">
                <a:latin typeface="Roboto" panose="02000000000000000000" pitchFamily="2" charset="0"/>
                <a:ea typeface="Roboto" panose="02000000000000000000" pitchFamily="2" charset="0"/>
                <a:cs typeface="Roboto" panose="02000000000000000000" pitchFamily="2" charset="0"/>
              </a:rPr>
              <a:t> NCCP </a:t>
            </a:r>
            <a:r>
              <a:rPr lang="fr-CA" sz="1800" dirty="0" err="1">
                <a:latin typeface="Roboto" panose="02000000000000000000" pitchFamily="2" charset="0"/>
                <a:ea typeface="Roboto" panose="02000000000000000000" pitchFamily="2" charset="0"/>
                <a:cs typeface="Roboto" panose="02000000000000000000" pitchFamily="2" charset="0"/>
              </a:rPr>
              <a:t>programming</a:t>
            </a:r>
            <a:r>
              <a:rPr lang="fr-CA" sz="1800" dirty="0">
                <a:latin typeface="Roboto" panose="02000000000000000000" pitchFamily="2" charset="0"/>
                <a:ea typeface="Roboto" panose="02000000000000000000" pitchFamily="2" charset="0"/>
                <a:cs typeface="Roboto" panose="02000000000000000000" pitchFamily="2" charset="0"/>
              </a:rPr>
              <a:t> and support coaches </a:t>
            </a:r>
            <a:r>
              <a:rPr lang="fr-CA" sz="1800" dirty="0" err="1">
                <a:latin typeface="Roboto" panose="02000000000000000000" pitchFamily="2" charset="0"/>
                <a:ea typeface="Roboto" panose="02000000000000000000" pitchFamily="2" charset="0"/>
                <a:cs typeface="Roboto" panose="02000000000000000000" pitchFamily="2" charset="0"/>
              </a:rPr>
              <a:t>getting</a:t>
            </a:r>
            <a:r>
              <a:rPr lang="fr-CA" sz="1800" dirty="0">
                <a:latin typeface="Roboto" panose="02000000000000000000" pitchFamily="2" charset="0"/>
                <a:ea typeface="Roboto" panose="02000000000000000000" pitchFamily="2" charset="0"/>
                <a:cs typeface="Roboto" panose="02000000000000000000" pitchFamily="2" charset="0"/>
              </a:rPr>
              <a:t> </a:t>
            </a:r>
            <a:r>
              <a:rPr lang="fr-CA" sz="1800" dirty="0" err="1">
                <a:latin typeface="Roboto" panose="02000000000000000000" pitchFamily="2" charset="0"/>
                <a:ea typeface="Roboto" panose="02000000000000000000" pitchFamily="2" charset="0"/>
                <a:cs typeface="Roboto" panose="02000000000000000000" pitchFamily="2" charset="0"/>
              </a:rPr>
              <a:t>certified</a:t>
            </a:r>
            <a:r>
              <a:rPr lang="fr-CA" sz="1800" dirty="0">
                <a:latin typeface="Roboto" panose="02000000000000000000" pitchFamily="2" charset="0"/>
                <a:ea typeface="Roboto" panose="02000000000000000000" pitchFamily="2" charset="0"/>
                <a:cs typeface="Roboto" panose="02000000000000000000" pitchFamily="2" charset="0"/>
              </a:rPr>
              <a:t>.  </a:t>
            </a:r>
            <a:endParaRPr lang="en-CA" sz="1800" dirty="0">
              <a:latin typeface="Roboto" panose="02000000000000000000" pitchFamily="2" charset="0"/>
              <a:ea typeface="Roboto" panose="02000000000000000000" pitchFamily="2" charset="0"/>
              <a:cs typeface="Roboto" panose="02000000000000000000" pitchFamily="2" charset="0"/>
            </a:endParaRPr>
          </a:p>
        </p:txBody>
      </p:sp>
      <p:pic>
        <p:nvPicPr>
          <p:cNvPr id="9" name="Content Placeholder 4">
            <a:extLst>
              <a:ext uri="{FF2B5EF4-FFF2-40B4-BE49-F238E27FC236}">
                <a16:creationId xmlns:a16="http://schemas.microsoft.com/office/drawing/2014/main" id="{D1C7906A-0807-F55D-31CD-0EBFF5ED91A8}"/>
              </a:ext>
            </a:extLst>
          </p:cNvPr>
          <p:cNvPicPr>
            <a:picLocks noChangeAspect="1"/>
          </p:cNvPicPr>
          <p:nvPr/>
        </p:nvPicPr>
        <p:blipFill>
          <a:blip r:embed="rId5"/>
          <a:stretch>
            <a:fillRect/>
          </a:stretch>
        </p:blipFill>
        <p:spPr>
          <a:xfrm>
            <a:off x="6914424" y="1470833"/>
            <a:ext cx="4746217" cy="4570431"/>
          </a:xfrm>
          <a:prstGeom prst="rect">
            <a:avLst/>
          </a:prstGeom>
        </p:spPr>
      </p:pic>
    </p:spTree>
    <p:extLst>
      <p:ext uri="{BB962C8B-B14F-4D97-AF65-F5344CB8AC3E}">
        <p14:creationId xmlns:p14="http://schemas.microsoft.com/office/powerpoint/2010/main" val="400995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10502900" cy="1143000"/>
          </a:xfrm>
        </p:spPr>
        <p:txBody>
          <a:bodyPr>
            <a:normAutofit/>
          </a:bodyPr>
          <a:lstStyle/>
          <a:p>
            <a:r>
              <a:rPr lang="en-US" sz="2800" b="1" dirty="0">
                <a:latin typeface="Roboto" panose="02000000000000000000" pitchFamily="2" charset="0"/>
                <a:ea typeface="Roboto" panose="02000000000000000000" pitchFamily="2" charset="0"/>
                <a:cs typeface="Roboto" panose="02000000000000000000" pitchFamily="2" charset="0"/>
              </a:rPr>
              <a:t>How can OE Help?</a:t>
            </a:r>
          </a:p>
        </p:txBody>
      </p:sp>
      <p:sp>
        <p:nvSpPr>
          <p:cNvPr id="8" name="TextBox 7">
            <a:extLst>
              <a:ext uri="{FF2B5EF4-FFF2-40B4-BE49-F238E27FC236}">
                <a16:creationId xmlns:a16="http://schemas.microsoft.com/office/drawing/2014/main" id="{7163EFC3-CDE2-778B-FA20-EFB42E906156}"/>
              </a:ext>
            </a:extLst>
          </p:cNvPr>
          <p:cNvSpPr txBox="1"/>
          <p:nvPr/>
        </p:nvSpPr>
        <p:spPr>
          <a:xfrm>
            <a:off x="1199955" y="1421349"/>
            <a:ext cx="9606590" cy="5016758"/>
          </a:xfrm>
          <a:prstGeom prst="rect">
            <a:avLst/>
          </a:prstGeom>
          <a:noFill/>
        </p:spPr>
        <p:txBody>
          <a:bodyPr wrap="square">
            <a:spAutoFit/>
          </a:bodyPr>
          <a:lstStyle/>
          <a:p>
            <a:pPr lvl="0"/>
            <a:r>
              <a:rPr lang="en-CA" sz="2000" dirty="0">
                <a:effectLst/>
                <a:latin typeface="Roboto" panose="02000000000000000000" pitchFamily="2" charset="0"/>
                <a:ea typeface="Roboto" panose="02000000000000000000" pitchFamily="2" charset="0"/>
                <a:cs typeface="Roboto" panose="02000000000000000000" pitchFamily="2" charset="0"/>
              </a:rPr>
              <a:t>Visit our events calendar to identify upcoming training opportunities appropriate for your certification pathway.</a:t>
            </a:r>
            <a:endParaRPr lang="en-CA" sz="1600" dirty="0">
              <a:effectLst/>
              <a:latin typeface="Roboto" panose="02000000000000000000" pitchFamily="2" charset="0"/>
              <a:ea typeface="Roboto" panose="02000000000000000000" pitchFamily="2" charset="0"/>
              <a:cs typeface="Roboto" panose="02000000000000000000" pitchFamily="2" charset="0"/>
            </a:endParaRPr>
          </a:p>
          <a:p>
            <a:pPr lvl="0"/>
            <a:endParaRPr lang="en-CA" sz="2000" dirty="0">
              <a:effectLst/>
              <a:latin typeface="Roboto" panose="02000000000000000000" pitchFamily="2" charset="0"/>
              <a:ea typeface="Roboto" panose="02000000000000000000" pitchFamily="2" charset="0"/>
              <a:cs typeface="Roboto" panose="02000000000000000000" pitchFamily="2" charset="0"/>
            </a:endParaRPr>
          </a:p>
          <a:p>
            <a:pPr lvl="0"/>
            <a:r>
              <a:rPr lang="en-CA" sz="2000" dirty="0">
                <a:effectLst/>
                <a:latin typeface="Roboto" panose="02000000000000000000" pitchFamily="2" charset="0"/>
                <a:ea typeface="Roboto" panose="02000000000000000000" pitchFamily="2" charset="0"/>
                <a:cs typeface="Roboto" panose="02000000000000000000" pitchFamily="2" charset="0"/>
              </a:rPr>
              <a:t>Make sure you are following us on Facebook (Ontario Equestrian) and Instagram @ONequestrian</a:t>
            </a:r>
            <a:endParaRPr lang="en-CA" sz="1600" dirty="0">
              <a:effectLst/>
              <a:latin typeface="Roboto" panose="02000000000000000000" pitchFamily="2" charset="0"/>
              <a:ea typeface="Roboto" panose="02000000000000000000" pitchFamily="2" charset="0"/>
              <a:cs typeface="Roboto" panose="02000000000000000000" pitchFamily="2" charset="0"/>
            </a:endParaRPr>
          </a:p>
          <a:p>
            <a:pPr lvl="0"/>
            <a:endParaRPr lang="en-CA" sz="2000" dirty="0">
              <a:effectLst/>
              <a:latin typeface="Roboto" panose="02000000000000000000" pitchFamily="2" charset="0"/>
              <a:ea typeface="Roboto" panose="02000000000000000000" pitchFamily="2" charset="0"/>
              <a:cs typeface="Roboto" panose="02000000000000000000" pitchFamily="2" charset="0"/>
            </a:endParaRPr>
          </a:p>
          <a:p>
            <a:pPr lvl="0"/>
            <a:r>
              <a:rPr lang="en-CA" sz="2000" dirty="0">
                <a:effectLst/>
                <a:latin typeface="Roboto" panose="02000000000000000000" pitchFamily="2" charset="0"/>
                <a:ea typeface="Roboto" panose="02000000000000000000" pitchFamily="2" charset="0"/>
                <a:cs typeface="Roboto" panose="02000000000000000000" pitchFamily="2" charset="0"/>
              </a:rPr>
              <a:t>Are you receiving our monthly eblasts? If not, contact us at </a:t>
            </a:r>
            <a:r>
              <a:rPr lang="en-CA" sz="2000" u="none" strike="noStrike" dirty="0">
                <a:solidFill>
                  <a:srgbClr val="4285F4"/>
                </a:solidFill>
                <a:effectLst/>
                <a:latin typeface="Roboto" panose="02000000000000000000" pitchFamily="2" charset="0"/>
                <a:ea typeface="Roboto" panose="02000000000000000000" pitchFamily="2" charset="0"/>
                <a:cs typeface="Roboto" panose="02000000000000000000" pitchFamily="2" charset="0"/>
                <a:hlinkClick r:id="rId5"/>
              </a:rPr>
              <a:t>info@ontarioequestrian.ca</a:t>
            </a:r>
            <a:r>
              <a:rPr lang="en-CA" sz="2000" dirty="0">
                <a:effectLst/>
                <a:latin typeface="Roboto" panose="02000000000000000000" pitchFamily="2" charset="0"/>
                <a:ea typeface="Roboto" panose="02000000000000000000" pitchFamily="2" charset="0"/>
                <a:cs typeface="Roboto" panose="02000000000000000000" pitchFamily="2" charset="0"/>
              </a:rPr>
              <a:t> to be added to our mailing list</a:t>
            </a:r>
          </a:p>
          <a:p>
            <a:pPr lvl="0"/>
            <a:endParaRPr lang="en-CA" sz="2000" dirty="0">
              <a:latin typeface="Roboto" panose="02000000000000000000" pitchFamily="2" charset="0"/>
              <a:ea typeface="Roboto" panose="02000000000000000000" pitchFamily="2" charset="0"/>
              <a:cs typeface="Roboto" panose="02000000000000000000" pitchFamily="2" charset="0"/>
            </a:endParaRPr>
          </a:p>
          <a:p>
            <a:pPr lvl="0"/>
            <a:r>
              <a:rPr lang="en-CA" sz="2000" dirty="0">
                <a:latin typeface="Roboto" panose="02000000000000000000" pitchFamily="2" charset="0"/>
                <a:ea typeface="Roboto" panose="02000000000000000000" pitchFamily="2" charset="0"/>
                <a:cs typeface="Roboto" panose="02000000000000000000" pitchFamily="2" charset="0"/>
              </a:rPr>
              <a:t>Register for a free C.H.A.R. Account: </a:t>
            </a:r>
            <a:r>
              <a:rPr lang="en-CA" sz="2000" kern="0" dirty="0">
                <a:solidFill>
                  <a:srgbClr val="393D47"/>
                </a:solidFill>
                <a:latin typeface="Roboto" panose="02000000000000000000" pitchFamily="2" charset="0"/>
                <a:ea typeface="Roboto" panose="02000000000000000000" pitchFamily="2" charset="0"/>
                <a:cs typeface="Arial"/>
                <a:sym typeface="Arial"/>
                <a:hlinkClick r:id="rId6"/>
              </a:rPr>
              <a:t>www.equestriancoach.ca</a:t>
            </a:r>
            <a:r>
              <a:rPr lang="en-CA" sz="2000" kern="0" dirty="0">
                <a:solidFill>
                  <a:srgbClr val="393D47"/>
                </a:solidFill>
                <a:latin typeface="Roboto" panose="02000000000000000000" pitchFamily="2" charset="0"/>
                <a:ea typeface="Roboto" panose="02000000000000000000" pitchFamily="2" charset="0"/>
                <a:cs typeface="Arial"/>
                <a:sym typeface="Arial"/>
              </a:rPr>
              <a:t> </a:t>
            </a:r>
          </a:p>
          <a:p>
            <a:pPr lvl="0"/>
            <a:endParaRPr lang="en-CA" sz="2000" kern="0" dirty="0">
              <a:solidFill>
                <a:srgbClr val="393D47"/>
              </a:solidFill>
              <a:effectLst/>
              <a:latin typeface="Roboto" panose="02000000000000000000" pitchFamily="2" charset="0"/>
              <a:ea typeface="Roboto" panose="02000000000000000000" pitchFamily="2" charset="0"/>
              <a:cs typeface="Arial"/>
              <a:sym typeface="Arial"/>
            </a:endParaRPr>
          </a:p>
          <a:p>
            <a:pPr lvl="0"/>
            <a:r>
              <a:rPr lang="en-CA" sz="2000" kern="0" dirty="0">
                <a:solidFill>
                  <a:srgbClr val="393D47"/>
                </a:solidFill>
                <a:latin typeface="Roboto" panose="02000000000000000000" pitchFamily="2" charset="0"/>
                <a:ea typeface="Roboto" panose="02000000000000000000" pitchFamily="2" charset="0"/>
                <a:cs typeface="Arial"/>
                <a:sym typeface="Arial"/>
              </a:rPr>
              <a:t>Complete your rider levels with our new Rider 8 for Professionals simplified evaluation process.</a:t>
            </a:r>
            <a:endParaRPr lang="en-CA" sz="2000" dirty="0">
              <a:effectLst/>
              <a:latin typeface="Roboto" panose="02000000000000000000" pitchFamily="2" charset="0"/>
              <a:ea typeface="Roboto" panose="02000000000000000000" pitchFamily="2" charset="0"/>
              <a:cs typeface="Roboto" panose="02000000000000000000" pitchFamily="2" charset="0"/>
            </a:endParaRPr>
          </a:p>
          <a:p>
            <a:pPr lvl="0"/>
            <a:endParaRPr lang="en-CA" sz="2000" dirty="0">
              <a:effectLst/>
              <a:latin typeface="Roboto" panose="02000000000000000000" pitchFamily="2" charset="0"/>
              <a:ea typeface="Roboto" panose="02000000000000000000" pitchFamily="2" charset="0"/>
              <a:cs typeface="Roboto" panose="02000000000000000000" pitchFamily="2" charset="0"/>
            </a:endParaRPr>
          </a:p>
          <a:p>
            <a:pPr lvl="0"/>
            <a:r>
              <a:rPr lang="en-CA" sz="2000" dirty="0">
                <a:effectLst/>
                <a:latin typeface="Roboto" panose="02000000000000000000" pitchFamily="2" charset="0"/>
                <a:ea typeface="Roboto" panose="02000000000000000000" pitchFamily="2" charset="0"/>
                <a:cs typeface="Roboto" panose="02000000000000000000" pitchFamily="2" charset="0"/>
              </a:rPr>
              <a:t>Remember, being a member includes access to the OE team. Don’t hesitate to reach out. We are here to support your experience.</a:t>
            </a:r>
            <a:endParaRPr lang="en-CA" sz="1600" dirty="0">
              <a:effectLst/>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4CCD76D1-DF49-9485-434F-C2D1BC5011F4}"/>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4" y="1493945"/>
            <a:ext cx="426341" cy="436443"/>
          </a:xfrm>
          <a:prstGeom prst="rect">
            <a:avLst/>
          </a:prstGeom>
        </p:spPr>
      </p:pic>
      <p:pic>
        <p:nvPicPr>
          <p:cNvPr id="4" name="Picture 3">
            <a:extLst>
              <a:ext uri="{FF2B5EF4-FFF2-40B4-BE49-F238E27FC236}">
                <a16:creationId xmlns:a16="http://schemas.microsoft.com/office/drawing/2014/main" id="{4AB23F7E-3D10-ABA2-7647-F649A822E65E}"/>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3" y="2379053"/>
            <a:ext cx="426341" cy="436443"/>
          </a:xfrm>
          <a:prstGeom prst="rect">
            <a:avLst/>
          </a:prstGeom>
        </p:spPr>
      </p:pic>
      <p:pic>
        <p:nvPicPr>
          <p:cNvPr id="6" name="Picture 5">
            <a:extLst>
              <a:ext uri="{FF2B5EF4-FFF2-40B4-BE49-F238E27FC236}">
                <a16:creationId xmlns:a16="http://schemas.microsoft.com/office/drawing/2014/main" id="{1B6039C1-7ABD-887C-E7D1-29C36FFF0908}"/>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2" y="3296838"/>
            <a:ext cx="426341" cy="436443"/>
          </a:xfrm>
          <a:prstGeom prst="rect">
            <a:avLst/>
          </a:prstGeom>
        </p:spPr>
      </p:pic>
      <p:pic>
        <p:nvPicPr>
          <p:cNvPr id="9" name="Picture 8">
            <a:extLst>
              <a:ext uri="{FF2B5EF4-FFF2-40B4-BE49-F238E27FC236}">
                <a16:creationId xmlns:a16="http://schemas.microsoft.com/office/drawing/2014/main" id="{A064975C-D2C6-FD9C-9B69-64D8209D7224}"/>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1" y="4183450"/>
            <a:ext cx="426341" cy="436443"/>
          </a:xfrm>
          <a:prstGeom prst="rect">
            <a:avLst/>
          </a:prstGeom>
        </p:spPr>
      </p:pic>
      <p:pic>
        <p:nvPicPr>
          <p:cNvPr id="10" name="Picture 9">
            <a:extLst>
              <a:ext uri="{FF2B5EF4-FFF2-40B4-BE49-F238E27FC236}">
                <a16:creationId xmlns:a16="http://schemas.microsoft.com/office/drawing/2014/main" id="{8E37EB49-DBEC-8A05-9E9D-C896872057DD}"/>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1" y="4869146"/>
            <a:ext cx="426341" cy="436443"/>
          </a:xfrm>
          <a:prstGeom prst="rect">
            <a:avLst/>
          </a:prstGeom>
        </p:spPr>
      </p:pic>
      <p:pic>
        <p:nvPicPr>
          <p:cNvPr id="11" name="Picture 10">
            <a:extLst>
              <a:ext uri="{FF2B5EF4-FFF2-40B4-BE49-F238E27FC236}">
                <a16:creationId xmlns:a16="http://schemas.microsoft.com/office/drawing/2014/main" id="{DDC0ECE7-7B37-0AED-8AE9-61C3A3FC5EC2}"/>
              </a:ext>
            </a:extLst>
          </p:cNvPr>
          <p:cNvPicPr>
            <a:picLocks noChangeAspect="1"/>
          </p:cNvPicPr>
          <p:nvPr/>
        </p:nvPicPr>
        <p:blipFill rotWithShape="1">
          <a:blip r:embed="rId3">
            <a:extLst>
              <a:ext uri="{28A0092B-C50C-407E-A947-70E740481C1C}">
                <a14:useLocalDpi xmlns:a14="http://schemas.microsoft.com/office/drawing/2010/main" val="0"/>
              </a:ext>
            </a:extLst>
          </a:blip>
          <a:srcRect r="82927" b="44516"/>
          <a:stretch/>
        </p:blipFill>
        <p:spPr>
          <a:xfrm>
            <a:off x="773610" y="5768121"/>
            <a:ext cx="426341" cy="436443"/>
          </a:xfrm>
          <a:prstGeom prst="rect">
            <a:avLst/>
          </a:prstGeom>
        </p:spPr>
      </p:pic>
    </p:spTree>
    <p:extLst>
      <p:ext uri="{BB962C8B-B14F-4D97-AF65-F5344CB8AC3E}">
        <p14:creationId xmlns:p14="http://schemas.microsoft.com/office/powerpoint/2010/main" val="205058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932F71-9117-45DB-977C-A4FDED49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2" name="TextBox 1">
            <a:extLst>
              <a:ext uri="{FF2B5EF4-FFF2-40B4-BE49-F238E27FC236}">
                <a16:creationId xmlns:a16="http://schemas.microsoft.com/office/drawing/2014/main" id="{FAB24934-F5B4-FC58-0A81-26970576DA43}"/>
              </a:ext>
            </a:extLst>
          </p:cNvPr>
          <p:cNvSpPr txBox="1"/>
          <p:nvPr/>
        </p:nvSpPr>
        <p:spPr>
          <a:xfrm>
            <a:off x="2903879" y="5052601"/>
            <a:ext cx="8733940" cy="1323439"/>
          </a:xfrm>
          <a:prstGeom prst="rect">
            <a:avLst/>
          </a:prstGeom>
          <a:solidFill>
            <a:srgbClr val="F7313D"/>
          </a:solidFill>
        </p:spPr>
        <p:txBody>
          <a:bodyPr wrap="square" rtlCol="0">
            <a:spAutoFit/>
          </a:bodyPr>
          <a:lstStyle/>
          <a:p>
            <a:r>
              <a:rPr lang="en-US" sz="4000" b="1" dirty="0">
                <a:solidFill>
                  <a:schemeClr val="bg1"/>
                </a:solidFill>
                <a:latin typeface="Roboto" panose="02000000000000000000" pitchFamily="2" charset="0"/>
                <a:ea typeface="Roboto" panose="02000000000000000000" pitchFamily="2" charset="0"/>
                <a:cs typeface="Roboto" panose="02000000000000000000" pitchFamily="2" charset="0"/>
              </a:rPr>
              <a:t>info@ontarioequestrian.ca</a:t>
            </a:r>
          </a:p>
          <a:p>
            <a:endParaRPr lang="en-US" sz="4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7260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6" name="Content Placeholder 2">
            <a:extLst>
              <a:ext uri="{FF2B5EF4-FFF2-40B4-BE49-F238E27FC236}">
                <a16:creationId xmlns:a16="http://schemas.microsoft.com/office/drawing/2014/main" id="{044AD89A-D517-2DEF-B63E-E5DE7BEADCA7}"/>
              </a:ext>
            </a:extLst>
          </p:cNvPr>
          <p:cNvSpPr txBox="1">
            <a:spLocks/>
          </p:cNvSpPr>
          <p:nvPr/>
        </p:nvSpPr>
        <p:spPr>
          <a:xfrm>
            <a:off x="4975139" y="1307310"/>
            <a:ext cx="6810151" cy="20206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en-US" sz="2600" b="1" kern="0" dirty="0">
                <a:solidFill>
                  <a:schemeClr val="tx1"/>
                </a:solidFill>
                <a:latin typeface="SuisseBPIntl-Regular"/>
              </a:rPr>
              <a:t>Coach Status</a:t>
            </a:r>
            <a:br>
              <a:rPr lang="en-US" sz="2600" b="1" kern="0" dirty="0">
                <a:solidFill>
                  <a:schemeClr val="tx1"/>
                </a:solidFill>
                <a:latin typeface="SuisseBPIntl-Regular"/>
              </a:rPr>
            </a:br>
            <a:r>
              <a:rPr lang="en-US" sz="2600" kern="0" dirty="0">
                <a:solidFill>
                  <a:schemeClr val="tx1"/>
                </a:solidFill>
                <a:latin typeface="SuisseBPIntl-Regular"/>
              </a:rPr>
              <a:t>A Coach Status verifies that coaches are insured, screened and trained in all necessary safety measures. A Status provides recognition as an active coach, whether you are certified or not.</a:t>
            </a:r>
          </a:p>
        </p:txBody>
      </p:sp>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10502900" cy="1143000"/>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 vs Coach Certification</a:t>
            </a:r>
          </a:p>
        </p:txBody>
      </p:sp>
      <p:grpSp>
        <p:nvGrpSpPr>
          <p:cNvPr id="8" name="Group 7">
            <a:extLst>
              <a:ext uri="{FF2B5EF4-FFF2-40B4-BE49-F238E27FC236}">
                <a16:creationId xmlns:a16="http://schemas.microsoft.com/office/drawing/2014/main" id="{4F497386-EFFF-A248-EB1C-D4DD28F589C4}"/>
              </a:ext>
            </a:extLst>
          </p:cNvPr>
          <p:cNvGrpSpPr>
            <a:grpSpLocks noChangeAspect="1"/>
          </p:cNvGrpSpPr>
          <p:nvPr/>
        </p:nvGrpSpPr>
        <p:grpSpPr>
          <a:xfrm>
            <a:off x="1030655" y="1387981"/>
            <a:ext cx="1720752" cy="1900297"/>
            <a:chOff x="3316135" y="3663167"/>
            <a:chExt cx="6731878" cy="7434285"/>
          </a:xfrm>
        </p:grpSpPr>
        <p:sp>
          <p:nvSpPr>
            <p:cNvPr id="9" name="TextBox 8">
              <a:extLst>
                <a:ext uri="{FF2B5EF4-FFF2-40B4-BE49-F238E27FC236}">
                  <a16:creationId xmlns:a16="http://schemas.microsoft.com/office/drawing/2014/main" id="{40184964-8452-3AE4-681A-52FAC4E1A9AF}"/>
                </a:ext>
              </a:extLst>
            </p:cNvPr>
            <p:cNvSpPr txBox="1"/>
            <p:nvPr/>
          </p:nvSpPr>
          <p:spPr>
            <a:xfrm>
              <a:off x="3316135" y="9411749"/>
              <a:ext cx="6731878" cy="1685703"/>
            </a:xfrm>
            <a:prstGeom prst="rect">
              <a:avLst/>
            </a:prstGeom>
            <a:noFill/>
          </p:spPr>
          <p:txBody>
            <a:bodyPr wrap="square" rtlCol="0">
              <a:spAutoFit/>
            </a:bodyPr>
            <a:lstStyle/>
            <a:p>
              <a:pPr algn="ctr"/>
              <a:r>
                <a:rPr lang="en-CA" sz="2200" b="1" dirty="0"/>
                <a:t>$80.00</a:t>
              </a:r>
            </a:p>
          </p:txBody>
        </p:sp>
        <p:pic>
          <p:nvPicPr>
            <p:cNvPr id="10" name="Picture 9" descr="Logo, company name&#10;&#10;Description automatically generated">
              <a:extLst>
                <a:ext uri="{FF2B5EF4-FFF2-40B4-BE49-F238E27FC236}">
                  <a16:creationId xmlns:a16="http://schemas.microsoft.com/office/drawing/2014/main" id="{2D52CA00-0EF7-204F-1488-C86DD25A54FD}"/>
                </a:ext>
              </a:extLst>
            </p:cNvPr>
            <p:cNvPicPr>
              <a:picLocks noChangeAspect="1"/>
            </p:cNvPicPr>
            <p:nvPr/>
          </p:nvPicPr>
          <p:blipFill>
            <a:blip r:embed="rId5"/>
            <a:stretch>
              <a:fillRect/>
            </a:stretch>
          </p:blipFill>
          <p:spPr>
            <a:xfrm>
              <a:off x="3316135" y="3663167"/>
              <a:ext cx="6731878" cy="5407942"/>
            </a:xfrm>
            <a:prstGeom prst="rect">
              <a:avLst/>
            </a:prstGeom>
          </p:spPr>
        </p:pic>
      </p:grpSp>
      <p:grpSp>
        <p:nvGrpSpPr>
          <p:cNvPr id="12" name="Group 11">
            <a:extLst>
              <a:ext uri="{FF2B5EF4-FFF2-40B4-BE49-F238E27FC236}">
                <a16:creationId xmlns:a16="http://schemas.microsoft.com/office/drawing/2014/main" id="{8F72CB53-4120-CDBD-6236-39093DF4E700}"/>
              </a:ext>
            </a:extLst>
          </p:cNvPr>
          <p:cNvGrpSpPr>
            <a:grpSpLocks noChangeAspect="1"/>
          </p:cNvGrpSpPr>
          <p:nvPr/>
        </p:nvGrpSpPr>
        <p:grpSpPr>
          <a:xfrm>
            <a:off x="2751407" y="1399320"/>
            <a:ext cx="1827850" cy="1887268"/>
            <a:chOff x="14005932" y="4003809"/>
            <a:chExt cx="7218905" cy="7453570"/>
          </a:xfrm>
        </p:grpSpPr>
        <p:sp>
          <p:nvSpPr>
            <p:cNvPr id="13" name="TextBox 12">
              <a:extLst>
                <a:ext uri="{FF2B5EF4-FFF2-40B4-BE49-F238E27FC236}">
                  <a16:creationId xmlns:a16="http://schemas.microsoft.com/office/drawing/2014/main" id="{5AE4DF60-AE8B-3090-D8C8-89280937150C}"/>
                </a:ext>
              </a:extLst>
            </p:cNvPr>
            <p:cNvSpPr txBox="1"/>
            <p:nvPr/>
          </p:nvSpPr>
          <p:spPr>
            <a:xfrm>
              <a:off x="14005932" y="9755635"/>
              <a:ext cx="7218905" cy="1701744"/>
            </a:xfrm>
            <a:prstGeom prst="rect">
              <a:avLst/>
            </a:prstGeom>
            <a:noFill/>
          </p:spPr>
          <p:txBody>
            <a:bodyPr wrap="square" rtlCol="0">
              <a:spAutoFit/>
            </a:bodyPr>
            <a:lstStyle/>
            <a:p>
              <a:pPr algn="ctr"/>
              <a:r>
                <a:rPr lang="en-CA" sz="2200" b="1" dirty="0"/>
                <a:t>$200.00*</a:t>
              </a:r>
            </a:p>
          </p:txBody>
        </p:sp>
        <p:pic>
          <p:nvPicPr>
            <p:cNvPr id="14" name="Picture 13" descr="Logo, company name&#10;&#10;Description automatically generated">
              <a:extLst>
                <a:ext uri="{FF2B5EF4-FFF2-40B4-BE49-F238E27FC236}">
                  <a16:creationId xmlns:a16="http://schemas.microsoft.com/office/drawing/2014/main" id="{AEE20596-3FEB-B6F5-94D4-D67095A65D67}"/>
                </a:ext>
              </a:extLst>
            </p:cNvPr>
            <p:cNvPicPr>
              <a:picLocks noChangeAspect="1"/>
            </p:cNvPicPr>
            <p:nvPr/>
          </p:nvPicPr>
          <p:blipFill>
            <a:blip r:embed="rId6"/>
            <a:stretch>
              <a:fillRect/>
            </a:stretch>
          </p:blipFill>
          <p:spPr>
            <a:xfrm>
              <a:off x="14492957" y="4003809"/>
              <a:ext cx="6731880" cy="5407943"/>
            </a:xfrm>
            <a:prstGeom prst="rect">
              <a:avLst/>
            </a:prstGeom>
          </p:spPr>
        </p:pic>
      </p:grpSp>
      <p:sp>
        <p:nvSpPr>
          <p:cNvPr id="15" name="TextBox 14">
            <a:extLst>
              <a:ext uri="{FF2B5EF4-FFF2-40B4-BE49-F238E27FC236}">
                <a16:creationId xmlns:a16="http://schemas.microsoft.com/office/drawing/2014/main" id="{A1EAC954-1511-219C-736C-88748031FAC9}"/>
              </a:ext>
            </a:extLst>
          </p:cNvPr>
          <p:cNvSpPr txBox="1"/>
          <p:nvPr/>
        </p:nvSpPr>
        <p:spPr>
          <a:xfrm>
            <a:off x="576416" y="3946768"/>
            <a:ext cx="6540651" cy="2492990"/>
          </a:xfrm>
          <a:prstGeom prst="rect">
            <a:avLst/>
          </a:prstGeom>
          <a:noFill/>
        </p:spPr>
        <p:txBody>
          <a:bodyPr wrap="square">
            <a:spAutoFit/>
          </a:bodyPr>
          <a:lstStyle/>
          <a:p>
            <a:r>
              <a:rPr lang="en-US" sz="2600" b="1" dirty="0">
                <a:latin typeface="SuisseBPIntl-Regular"/>
              </a:rPr>
              <a:t>Coach Certification</a:t>
            </a:r>
            <a:br>
              <a:rPr lang="en-US" sz="2600" dirty="0">
                <a:latin typeface="SuisseBPIntl-Regular"/>
              </a:rPr>
            </a:br>
            <a:r>
              <a:rPr lang="en-US" sz="2600" dirty="0">
                <a:latin typeface="SuisseBPIntl-Regular"/>
              </a:rPr>
              <a:t>Coach Certification is the formal credentialing process that includes training and formal evaluation through independent assessment of coaching competencies and ongoing professional development requirements.</a:t>
            </a:r>
          </a:p>
        </p:txBody>
      </p:sp>
      <p:pic>
        <p:nvPicPr>
          <p:cNvPr id="16" name="Picture 15">
            <a:extLst>
              <a:ext uri="{FF2B5EF4-FFF2-40B4-BE49-F238E27FC236}">
                <a16:creationId xmlns:a16="http://schemas.microsoft.com/office/drawing/2014/main" id="{DD0855B1-4D83-F290-8D5D-8CE63131A868}"/>
              </a:ext>
            </a:extLst>
          </p:cNvPr>
          <p:cNvPicPr>
            <a:picLocks noChangeAspect="1"/>
          </p:cNvPicPr>
          <p:nvPr/>
        </p:nvPicPr>
        <p:blipFill>
          <a:blip r:embed="rId7"/>
          <a:stretch>
            <a:fillRect/>
          </a:stretch>
        </p:blipFill>
        <p:spPr>
          <a:xfrm>
            <a:off x="7267142" y="4973881"/>
            <a:ext cx="4518148" cy="1189336"/>
          </a:xfrm>
          <a:prstGeom prst="rect">
            <a:avLst/>
          </a:prstGeom>
        </p:spPr>
      </p:pic>
      <p:sp>
        <p:nvSpPr>
          <p:cNvPr id="17" name="TextBox 16">
            <a:extLst>
              <a:ext uri="{FF2B5EF4-FFF2-40B4-BE49-F238E27FC236}">
                <a16:creationId xmlns:a16="http://schemas.microsoft.com/office/drawing/2014/main" id="{05B80B0A-E2C0-9B43-EC69-7DD4C68C9876}"/>
              </a:ext>
            </a:extLst>
          </p:cNvPr>
          <p:cNvSpPr txBox="1"/>
          <p:nvPr/>
        </p:nvSpPr>
        <p:spPr>
          <a:xfrm>
            <a:off x="2874723" y="3326780"/>
            <a:ext cx="1950341" cy="461665"/>
          </a:xfrm>
          <a:prstGeom prst="rect">
            <a:avLst/>
          </a:prstGeom>
          <a:noFill/>
        </p:spPr>
        <p:txBody>
          <a:bodyPr wrap="square" rtlCol="0">
            <a:spAutoFit/>
          </a:bodyPr>
          <a:lstStyle/>
          <a:p>
            <a:r>
              <a:rPr lang="en-CA" sz="1200" dirty="0"/>
              <a:t>*15% discount for NCCP Certified Coaches</a:t>
            </a:r>
          </a:p>
        </p:txBody>
      </p:sp>
    </p:spTree>
    <p:extLst>
      <p:ext uri="{BB962C8B-B14F-4D97-AF65-F5344CB8AC3E}">
        <p14:creationId xmlns:p14="http://schemas.microsoft.com/office/powerpoint/2010/main" val="44192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483" y="239179"/>
            <a:ext cx="1926081" cy="606716"/>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a:t>
            </a:r>
          </a:p>
        </p:txBody>
      </p:sp>
      <p:graphicFrame>
        <p:nvGraphicFramePr>
          <p:cNvPr id="18" name="Table 6">
            <a:extLst>
              <a:ext uri="{FF2B5EF4-FFF2-40B4-BE49-F238E27FC236}">
                <a16:creationId xmlns:a16="http://schemas.microsoft.com/office/drawing/2014/main" id="{FC252ABE-6766-6940-B205-833573ABD060}"/>
              </a:ext>
            </a:extLst>
          </p:cNvPr>
          <p:cNvGraphicFramePr>
            <a:graphicFrameLocks/>
          </p:cNvGraphicFramePr>
          <p:nvPr>
            <p:extLst>
              <p:ext uri="{D42A27DB-BD31-4B8C-83A1-F6EECF244321}">
                <p14:modId xmlns:p14="http://schemas.microsoft.com/office/powerpoint/2010/main" val="38372623"/>
              </p:ext>
            </p:extLst>
          </p:nvPr>
        </p:nvGraphicFramePr>
        <p:xfrm>
          <a:off x="685436" y="2060405"/>
          <a:ext cx="11061087" cy="4686483"/>
        </p:xfrm>
        <a:graphic>
          <a:graphicData uri="http://schemas.openxmlformats.org/drawingml/2006/table">
            <a:tbl>
              <a:tblPr firstRow="1" bandRow="1">
                <a:tableStyleId>{5C22544A-7EE6-4342-B048-85BDC9FD1C3A}</a:tableStyleId>
              </a:tblPr>
              <a:tblGrid>
                <a:gridCol w="2238980">
                  <a:extLst>
                    <a:ext uri="{9D8B030D-6E8A-4147-A177-3AD203B41FA5}">
                      <a16:colId xmlns:a16="http://schemas.microsoft.com/office/drawing/2014/main" val="1800588499"/>
                    </a:ext>
                  </a:extLst>
                </a:gridCol>
                <a:gridCol w="4288470">
                  <a:extLst>
                    <a:ext uri="{9D8B030D-6E8A-4147-A177-3AD203B41FA5}">
                      <a16:colId xmlns:a16="http://schemas.microsoft.com/office/drawing/2014/main" val="2474156342"/>
                    </a:ext>
                  </a:extLst>
                </a:gridCol>
                <a:gridCol w="4533637">
                  <a:extLst>
                    <a:ext uri="{9D8B030D-6E8A-4147-A177-3AD203B41FA5}">
                      <a16:colId xmlns:a16="http://schemas.microsoft.com/office/drawing/2014/main" val="3145003223"/>
                    </a:ext>
                  </a:extLst>
                </a:gridCol>
              </a:tblGrid>
              <a:tr h="470019">
                <a:tc>
                  <a:txBody>
                    <a:bodyPr/>
                    <a:lstStyle/>
                    <a:p>
                      <a:r>
                        <a:rPr lang="fr-CA" sz="1800" dirty="0" err="1">
                          <a:ln>
                            <a:noFill/>
                          </a:ln>
                          <a:solidFill>
                            <a:srgbClr val="EF3B3D"/>
                          </a:solidFill>
                          <a:latin typeface="Times New Roman"/>
                          <a:cs typeface="Times New Roman"/>
                        </a:rPr>
                        <a:t>Fee</a:t>
                      </a:r>
                      <a:endParaRPr lang="en-CA" sz="1800" dirty="0">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dirty="0">
                          <a:ln>
                            <a:noFill/>
                          </a:ln>
                          <a:solidFill>
                            <a:schemeClr val="tx1"/>
                          </a:solidFill>
                          <a:latin typeface="Times New Roman"/>
                          <a:cs typeface="Times New Roman"/>
                        </a:rPr>
                        <a:t>$80.00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dirty="0">
                          <a:ln>
                            <a:noFill/>
                          </a:ln>
                          <a:solidFill>
                            <a:schemeClr val="tx1"/>
                          </a:solidFill>
                          <a:latin typeface="Times New Roman"/>
                          <a:cs typeface="Times New Roman"/>
                        </a:rPr>
                        <a:t>$200.00 annually</a:t>
                      </a:r>
                    </a:p>
                    <a:p>
                      <a:pPr lvl="0" algn="ctr">
                        <a:buNone/>
                      </a:pPr>
                      <a:r>
                        <a:rPr lang="en-CA" sz="1200" b="0" dirty="0">
                          <a:ln>
                            <a:noFill/>
                          </a:ln>
                          <a:solidFill>
                            <a:schemeClr val="tx1"/>
                          </a:solidFill>
                          <a:latin typeface="Times New Roman"/>
                          <a:cs typeface="Times New Roman"/>
                        </a:rPr>
                        <a:t>* 15% discount for EC/NCCP coaches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9895821"/>
                  </a:ext>
                </a:extLst>
              </a:tr>
              <a:tr h="724083">
                <a:tc>
                  <a:txBody>
                    <a:bodyPr/>
                    <a:lstStyle/>
                    <a:p>
                      <a:r>
                        <a:rPr lang="fr-CA" sz="1800" dirty="0">
                          <a:ln>
                            <a:noFill/>
                          </a:ln>
                          <a:solidFill>
                            <a:srgbClr val="EF3B3D"/>
                          </a:solidFill>
                          <a:latin typeface="Times New Roman"/>
                          <a:cs typeface="Times New Roman"/>
                        </a:rPr>
                        <a:t>Safe Sport</a:t>
                      </a:r>
                      <a:endParaRPr lang="en-CA" sz="1800" dirty="0">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l">
                        <a:buNone/>
                      </a:pPr>
                      <a:r>
                        <a:rPr lang="fr-CA" sz="1600" dirty="0">
                          <a:ln>
                            <a:noFill/>
                          </a:ln>
                          <a:solidFill>
                            <a:schemeClr val="tx1"/>
                          </a:solidFill>
                          <a:latin typeface="Times New Roman"/>
                          <a:cs typeface="Times New Roman"/>
                        </a:rPr>
                        <a:t>Courses are </a:t>
                      </a:r>
                      <a:r>
                        <a:rPr lang="fr-CA" sz="1600" dirty="0" err="1">
                          <a:ln>
                            <a:noFill/>
                          </a:ln>
                          <a:solidFill>
                            <a:schemeClr val="tx1"/>
                          </a:solidFill>
                          <a:latin typeface="Times New Roman"/>
                          <a:cs typeface="Times New Roman"/>
                        </a:rPr>
                        <a:t>valid</a:t>
                      </a:r>
                      <a:r>
                        <a:rPr lang="fr-CA" sz="1600" dirty="0">
                          <a:ln>
                            <a:noFill/>
                          </a:ln>
                          <a:solidFill>
                            <a:schemeClr val="tx1"/>
                          </a:solidFill>
                          <a:latin typeface="Times New Roman"/>
                          <a:cs typeface="Times New Roman"/>
                        </a:rPr>
                        <a:t> for up to </a:t>
                      </a:r>
                      <a:r>
                        <a:rPr lang="fr-CA" sz="1600" dirty="0" err="1">
                          <a:ln>
                            <a:noFill/>
                          </a:ln>
                          <a:solidFill>
                            <a:schemeClr val="tx1"/>
                          </a:solidFill>
                          <a:latin typeface="Times New Roman"/>
                          <a:cs typeface="Times New Roman"/>
                        </a:rPr>
                        <a:t>three</a:t>
                      </a:r>
                      <a:r>
                        <a:rPr lang="fr-CA" sz="1600" dirty="0">
                          <a:ln>
                            <a:noFill/>
                          </a:ln>
                          <a:solidFill>
                            <a:schemeClr val="tx1"/>
                          </a:solidFill>
                          <a:latin typeface="Times New Roman"/>
                          <a:cs typeface="Times New Roman"/>
                        </a:rPr>
                        <a:t> (3) </a:t>
                      </a:r>
                      <a:r>
                        <a:rPr lang="fr-CA" sz="1600" dirty="0" err="1">
                          <a:ln>
                            <a:noFill/>
                          </a:ln>
                          <a:solidFill>
                            <a:schemeClr val="tx1"/>
                          </a:solidFill>
                          <a:latin typeface="Times New Roman"/>
                          <a:cs typeface="Times New Roman"/>
                        </a:rPr>
                        <a:t>years</a:t>
                      </a:r>
                      <a:endParaRPr lang="fr-CA" sz="1600" dirty="0">
                        <a:ln>
                          <a:noFill/>
                        </a:ln>
                        <a:solidFill>
                          <a:schemeClr val="tx1"/>
                        </a:solidFill>
                        <a:latin typeface="Times New Roman"/>
                        <a:cs typeface="Times New Roman"/>
                      </a:endParaRPr>
                    </a:p>
                    <a:p>
                      <a:pPr marL="342900" lvl="0" indent="-342900" algn="l">
                        <a:buAutoNum type="arabicPeriod"/>
                      </a:pPr>
                      <a:r>
                        <a:rPr lang="fr-CA" sz="1600" dirty="0">
                          <a:ln>
                            <a:noFill/>
                          </a:ln>
                          <a:solidFill>
                            <a:schemeClr val="tx1"/>
                          </a:solidFill>
                          <a:latin typeface="Times New Roman"/>
                          <a:cs typeface="Times New Roman"/>
                        </a:rPr>
                        <a:t>EC Concussion </a:t>
                      </a:r>
                      <a:r>
                        <a:rPr lang="fr-CA" sz="1600" dirty="0" err="1">
                          <a:ln>
                            <a:noFill/>
                          </a:ln>
                          <a:solidFill>
                            <a:schemeClr val="tx1"/>
                          </a:solidFill>
                          <a:latin typeface="Times New Roman"/>
                          <a:cs typeface="Times New Roman"/>
                        </a:rPr>
                        <a:t>Education</a:t>
                      </a:r>
                      <a:r>
                        <a:rPr lang="fr-CA" sz="1600" dirty="0">
                          <a:ln>
                            <a:noFill/>
                          </a:ln>
                          <a:solidFill>
                            <a:schemeClr val="tx1"/>
                          </a:solidFill>
                          <a:latin typeface="Times New Roman"/>
                          <a:cs typeface="Times New Roman"/>
                        </a:rPr>
                        <a:t> (or </a:t>
                      </a:r>
                      <a:r>
                        <a:rPr lang="fr-CA" sz="1600" dirty="0" err="1">
                          <a:ln>
                            <a:noFill/>
                          </a:ln>
                          <a:solidFill>
                            <a:schemeClr val="tx1"/>
                          </a:solidFill>
                          <a:latin typeface="Times New Roman"/>
                          <a:cs typeface="Times New Roman"/>
                        </a:rPr>
                        <a:t>equivalent</a:t>
                      </a:r>
                      <a:r>
                        <a:rPr lang="fr-CA" sz="1600" dirty="0">
                          <a:ln>
                            <a:noFill/>
                          </a:ln>
                          <a:solidFill>
                            <a:schemeClr val="tx1"/>
                          </a:solidFill>
                          <a:latin typeface="Times New Roman"/>
                          <a:cs typeface="Times New Roman"/>
                        </a:rPr>
                        <a:t>)</a:t>
                      </a:r>
                    </a:p>
                    <a:p>
                      <a:pPr marL="342900" lvl="0" indent="-342900" algn="l">
                        <a:buAutoNum type="arabicPeriod"/>
                      </a:pPr>
                      <a:r>
                        <a:rPr lang="fr-CA" sz="1600" dirty="0">
                          <a:ln>
                            <a:noFill/>
                          </a:ln>
                          <a:solidFill>
                            <a:schemeClr val="tx1"/>
                          </a:solidFill>
                          <a:latin typeface="Times New Roman"/>
                          <a:cs typeface="Times New Roman"/>
                        </a:rPr>
                        <a:t>EC </a:t>
                      </a:r>
                      <a:r>
                        <a:rPr lang="fr-CA" sz="1600" dirty="0" err="1">
                          <a:ln>
                            <a:noFill/>
                          </a:ln>
                          <a:solidFill>
                            <a:schemeClr val="tx1"/>
                          </a:solidFill>
                          <a:latin typeface="Times New Roman"/>
                          <a:cs typeface="Times New Roman"/>
                        </a:rPr>
                        <a:t>Fostering</a:t>
                      </a:r>
                      <a:r>
                        <a:rPr lang="fr-CA" sz="1600" dirty="0">
                          <a:ln>
                            <a:noFill/>
                          </a:ln>
                          <a:solidFill>
                            <a:schemeClr val="tx1"/>
                          </a:solidFill>
                          <a:latin typeface="Times New Roman"/>
                          <a:cs typeface="Times New Roman"/>
                        </a:rPr>
                        <a:t> </a:t>
                      </a:r>
                      <a:r>
                        <a:rPr lang="fr-CA" sz="1600" dirty="0" err="1">
                          <a:ln>
                            <a:noFill/>
                          </a:ln>
                          <a:solidFill>
                            <a:schemeClr val="tx1"/>
                          </a:solidFill>
                          <a:latin typeface="Times New Roman"/>
                          <a:cs typeface="Times New Roman"/>
                        </a:rPr>
                        <a:t>Healthy</a:t>
                      </a:r>
                      <a:r>
                        <a:rPr lang="fr-CA" sz="1600" dirty="0">
                          <a:ln>
                            <a:noFill/>
                          </a:ln>
                          <a:solidFill>
                            <a:schemeClr val="tx1"/>
                          </a:solidFill>
                          <a:latin typeface="Times New Roman"/>
                          <a:cs typeface="Times New Roman"/>
                        </a:rPr>
                        <a:t> Equestrian </a:t>
                      </a:r>
                      <a:r>
                        <a:rPr lang="fr-CA" sz="1600" dirty="0" err="1">
                          <a:ln>
                            <a:noFill/>
                          </a:ln>
                          <a:solidFill>
                            <a:schemeClr val="tx1"/>
                          </a:solidFill>
                          <a:latin typeface="Times New Roman"/>
                          <a:cs typeface="Times New Roman"/>
                        </a:rPr>
                        <a:t>Environments</a:t>
                      </a:r>
                      <a:r>
                        <a:rPr lang="fr-CA" sz="1600" dirty="0">
                          <a:ln>
                            <a:noFill/>
                          </a:ln>
                          <a:solidFill>
                            <a:schemeClr val="tx1"/>
                          </a:solidFill>
                          <a:latin typeface="Times New Roman"/>
                          <a:cs typeface="Times New Roman"/>
                        </a:rPr>
                        <a:t> (or </a:t>
                      </a:r>
                      <a:r>
                        <a:rPr lang="fr-CA" sz="1600" dirty="0" err="1">
                          <a:ln>
                            <a:noFill/>
                          </a:ln>
                          <a:solidFill>
                            <a:schemeClr val="tx1"/>
                          </a:solidFill>
                          <a:latin typeface="Times New Roman"/>
                          <a:cs typeface="Times New Roman"/>
                        </a:rPr>
                        <a:t>equivalent</a:t>
                      </a:r>
                      <a:r>
                        <a:rPr lang="fr-CA" sz="1600" dirty="0">
                          <a:ln>
                            <a:noFill/>
                          </a:ln>
                          <a:solidFill>
                            <a:schemeClr val="tx1"/>
                          </a:solidFill>
                          <a:latin typeface="Times New Roman"/>
                          <a:cs typeface="Times New Roman"/>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noFill/>
                  </a:tcPr>
                </a:tc>
                <a:extLst>
                  <a:ext uri="{0D108BD9-81ED-4DB2-BD59-A6C34878D82A}">
                    <a16:rowId xmlns:a16="http://schemas.microsoft.com/office/drawing/2014/main" val="3368285098"/>
                  </a:ext>
                </a:extLst>
              </a:tr>
              <a:tr h="724083">
                <a:tc>
                  <a:txBody>
                    <a:bodyPr/>
                    <a:lstStyle/>
                    <a:p>
                      <a:r>
                        <a:rPr lang="fr-CA" sz="1800">
                          <a:ln>
                            <a:noFill/>
                          </a:ln>
                          <a:solidFill>
                            <a:srgbClr val="EF3B3D"/>
                          </a:solidFill>
                          <a:latin typeface="Times New Roman"/>
                          <a:cs typeface="Times New Roman"/>
                        </a:rPr>
                        <a:t>Screening</a:t>
                      </a:r>
                      <a:endParaRPr lang="en-CA" sz="1800">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342900" indent="-342900" algn="l">
                        <a:buAutoNum type="arabicPeriod"/>
                      </a:pPr>
                      <a:r>
                        <a:rPr lang="en-CA" sz="1600" dirty="0">
                          <a:ln>
                            <a:noFill/>
                          </a:ln>
                          <a:solidFill>
                            <a:schemeClr val="tx1"/>
                          </a:solidFill>
                          <a:latin typeface="Times New Roman"/>
                          <a:cs typeface="Times New Roman"/>
                        </a:rPr>
                        <a:t>Criminal Record/Enhanced Police Information Check (valid for three years)</a:t>
                      </a:r>
                    </a:p>
                    <a:p>
                      <a:pPr marL="342900" lvl="0" indent="-342900" algn="l">
                        <a:buAutoNum type="arabicPeriod"/>
                      </a:pPr>
                      <a:r>
                        <a:rPr lang="en-CA" sz="1600" dirty="0">
                          <a:ln>
                            <a:noFill/>
                          </a:ln>
                          <a:solidFill>
                            <a:schemeClr val="tx1"/>
                          </a:solidFill>
                          <a:latin typeface="Times New Roman"/>
                          <a:cs typeface="Times New Roman"/>
                        </a:rPr>
                        <a:t>Vulnerable Sector Check (completed once only; exempt if born after February 28, 1986)</a:t>
                      </a:r>
                    </a:p>
                    <a:p>
                      <a:pPr marL="342900" lvl="0" indent="-342900" algn="l">
                        <a:buAutoNum type="arabicPeriod"/>
                      </a:pPr>
                      <a:r>
                        <a:rPr lang="en-CA" sz="1600" dirty="0">
                          <a:ln>
                            <a:noFill/>
                          </a:ln>
                          <a:solidFill>
                            <a:schemeClr val="tx1"/>
                          </a:solidFill>
                          <a:latin typeface="Times New Roman"/>
                          <a:cs typeface="Times New Roman"/>
                        </a:rPr>
                        <a:t>EC Screening Disclosure (valid for 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noFill/>
                  </a:tcPr>
                </a:tc>
                <a:extLst>
                  <a:ext uri="{0D108BD9-81ED-4DB2-BD59-A6C34878D82A}">
                    <a16:rowId xmlns:a16="http://schemas.microsoft.com/office/drawing/2014/main" val="471150667"/>
                  </a:ext>
                </a:extLst>
              </a:tr>
              <a:tr h="724083">
                <a:tc>
                  <a:txBody>
                    <a:bodyPr/>
                    <a:lstStyle/>
                    <a:p>
                      <a:r>
                        <a:rPr lang="fr-CA" sz="1800">
                          <a:ln>
                            <a:noFill/>
                          </a:ln>
                          <a:solidFill>
                            <a:srgbClr val="EF3B3D"/>
                          </a:solidFill>
                          <a:latin typeface="Times New Roman"/>
                          <a:cs typeface="Times New Roman"/>
                        </a:rPr>
                        <a:t>References</a:t>
                      </a:r>
                      <a:endParaRPr lang="en-CA" sz="1800" err="1">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kern="1200" dirty="0">
                          <a:ln>
                            <a:noFill/>
                          </a:ln>
                          <a:solidFill>
                            <a:schemeClr val="tx1"/>
                          </a:solidFill>
                          <a:latin typeface="Times New Roman"/>
                          <a:ea typeface="+mn-ea"/>
                          <a:cs typeface="Times New Roman"/>
                        </a:rPr>
                        <a:t>One (1) letter of reference from equestrian colleague, client, or parent of minor–aged client</a:t>
                      </a:r>
                      <a:endParaRPr lang="en-CA" sz="1600" kern="1200" noProof="0" dirty="0">
                        <a:ln>
                          <a:noFill/>
                        </a:ln>
                        <a:solidFill>
                          <a:schemeClr val="tx1"/>
                        </a:solidFill>
                        <a:latin typeface="Times New Roman"/>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CA" sz="1600" b="0" i="0" u="none" strike="noStrike" noProof="0" dirty="0">
                          <a:ln>
                            <a:noFill/>
                          </a:ln>
                          <a:solidFill>
                            <a:schemeClr val="tx1"/>
                          </a:solidFill>
                          <a:latin typeface="Times New Roman"/>
                        </a:rPr>
                        <a:t>Two (2) letters of reference from equestrian colleagues, clients or parents of minor-aged clients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199752"/>
                  </a:ext>
                </a:extLst>
              </a:tr>
              <a:tr h="508128">
                <a:tc>
                  <a:txBody>
                    <a:bodyPr/>
                    <a:lstStyle/>
                    <a:p>
                      <a:r>
                        <a:rPr lang="fr-CA" sz="1800" dirty="0">
                          <a:ln>
                            <a:noFill/>
                          </a:ln>
                          <a:solidFill>
                            <a:srgbClr val="EF3B3D"/>
                          </a:solidFill>
                          <a:latin typeface="Times New Roman"/>
                          <a:cs typeface="Times New Roman"/>
                        </a:rPr>
                        <a:t>First </a:t>
                      </a:r>
                      <a:r>
                        <a:rPr lang="fr-CA" sz="1800" dirty="0" err="1">
                          <a:ln>
                            <a:noFill/>
                          </a:ln>
                          <a:solidFill>
                            <a:srgbClr val="EF3B3D"/>
                          </a:solidFill>
                          <a:latin typeface="Times New Roman"/>
                          <a:cs typeface="Times New Roman"/>
                        </a:rPr>
                        <a:t>Aid</a:t>
                      </a:r>
                      <a:r>
                        <a:rPr lang="fr-CA" sz="1800" dirty="0">
                          <a:ln>
                            <a:noFill/>
                          </a:ln>
                          <a:solidFill>
                            <a:srgbClr val="EF3B3D"/>
                          </a:solidFill>
                          <a:latin typeface="Times New Roman"/>
                          <a:cs typeface="Times New Roman"/>
                        </a:rPr>
                        <a:t> Training</a:t>
                      </a:r>
                      <a:endParaRPr lang="en-CA" sz="1800" dirty="0">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lang="en-CA" sz="1600" dirty="0">
                          <a:ln>
                            <a:noFill/>
                          </a:ln>
                          <a:solidFill>
                            <a:schemeClr val="tx1"/>
                          </a:solidFill>
                          <a:latin typeface="Times New Roman"/>
                          <a:cs typeface="Times New Roman"/>
                        </a:rPr>
                        <a:t>Standard First Aid with CPR (minimum Level C)</a:t>
                      </a:r>
                    </a:p>
                    <a:p>
                      <a:pPr marL="285750" lvl="0" indent="-285750" algn="l">
                        <a:buFont typeface="Arial"/>
                        <a:buChar char="•"/>
                      </a:pPr>
                      <a:r>
                        <a:rPr lang="en-CA" sz="1600" dirty="0">
                          <a:ln>
                            <a:noFill/>
                          </a:ln>
                          <a:solidFill>
                            <a:schemeClr val="tx1"/>
                          </a:solidFill>
                          <a:latin typeface="Times New Roman"/>
                          <a:cs typeface="Times New Roman"/>
                        </a:rPr>
                        <a:t>Min. 50% in-person delivery and meet OHS standards provincially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noFill/>
                  </a:tcPr>
                </a:tc>
                <a:extLst>
                  <a:ext uri="{0D108BD9-81ED-4DB2-BD59-A6C34878D82A}">
                    <a16:rowId xmlns:a16="http://schemas.microsoft.com/office/drawing/2014/main" val="3882093303"/>
                  </a:ext>
                </a:extLst>
              </a:tr>
              <a:tr h="508128">
                <a:tc>
                  <a:txBody>
                    <a:bodyPr/>
                    <a:lstStyle/>
                    <a:p>
                      <a:r>
                        <a:rPr lang="fr-CA" sz="1800">
                          <a:ln>
                            <a:noFill/>
                          </a:ln>
                          <a:solidFill>
                            <a:srgbClr val="EF3B3D"/>
                          </a:solidFill>
                          <a:latin typeface="Times New Roman"/>
                          <a:cs typeface="Times New Roman"/>
                        </a:rPr>
                        <a:t>Insurance</a:t>
                      </a:r>
                      <a:endParaRPr lang="en-CA" sz="1800" err="1">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lvl="0" indent="-285750" algn="l">
                        <a:lnSpc>
                          <a:spcPct val="100000"/>
                        </a:lnSpc>
                        <a:spcBef>
                          <a:spcPts val="0"/>
                        </a:spcBef>
                        <a:spcAft>
                          <a:spcPts val="0"/>
                        </a:spcAft>
                        <a:buFont typeface="Arial" panose="020B0604020202020204" pitchFamily="34" charset="0"/>
                        <a:buChar char="•"/>
                      </a:pPr>
                      <a:r>
                        <a:rPr lang="en-US" sz="1600" kern="1200" noProof="0" dirty="0">
                          <a:ln>
                            <a:noFill/>
                          </a:ln>
                          <a:solidFill>
                            <a:schemeClr val="tx1"/>
                          </a:solidFill>
                          <a:latin typeface="Times New Roman"/>
                          <a:ea typeface="+mn-ea"/>
                          <a:cs typeface="Times New Roman"/>
                        </a:rPr>
                        <a:t>Minimum $2,000,000 Commercial General Liability </a:t>
                      </a:r>
                      <a:endParaRPr lang="en-CA" sz="1600" kern="1200" noProof="0" dirty="0">
                        <a:ln>
                          <a:noFill/>
                        </a:ln>
                        <a:solidFill>
                          <a:schemeClr val="tx1"/>
                        </a:solidFill>
                        <a:latin typeface="Times New Roman"/>
                        <a:ea typeface="+mn-ea"/>
                        <a:cs typeface="Times New Roman"/>
                      </a:endParaRPr>
                    </a:p>
                    <a:p>
                      <a:pPr marL="285750" lvl="0" indent="-285750" algn="l">
                        <a:lnSpc>
                          <a:spcPct val="100000"/>
                        </a:lnSpc>
                        <a:spcBef>
                          <a:spcPts val="0"/>
                        </a:spcBef>
                        <a:spcAft>
                          <a:spcPts val="0"/>
                        </a:spcAft>
                        <a:buFont typeface="Arial" panose="020B0604020202020204" pitchFamily="34" charset="0"/>
                        <a:buChar char="•"/>
                      </a:pPr>
                      <a:r>
                        <a:rPr lang="en-US" sz="1600" kern="1200" noProof="0" dirty="0">
                          <a:ln>
                            <a:noFill/>
                          </a:ln>
                          <a:solidFill>
                            <a:schemeClr val="tx1"/>
                          </a:solidFill>
                          <a:latin typeface="Times New Roman"/>
                          <a:ea typeface="+mn-ea"/>
                          <a:cs typeface="Times New Roman"/>
                        </a:rPr>
                        <a:t>Minimum $100,000 Professional Liability 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noFill/>
                  </a:tcPr>
                </a:tc>
                <a:extLst>
                  <a:ext uri="{0D108BD9-81ED-4DB2-BD59-A6C34878D82A}">
                    <a16:rowId xmlns:a16="http://schemas.microsoft.com/office/drawing/2014/main" val="4237508609"/>
                  </a:ext>
                </a:extLst>
              </a:tr>
              <a:tr h="584347">
                <a:tc>
                  <a:txBody>
                    <a:bodyPr/>
                    <a:lstStyle/>
                    <a:p>
                      <a:r>
                        <a:rPr lang="fr-CA" sz="1800">
                          <a:ln>
                            <a:noFill/>
                          </a:ln>
                          <a:solidFill>
                            <a:srgbClr val="EF3B3D"/>
                          </a:solidFill>
                          <a:latin typeface="Times New Roman"/>
                          <a:cs typeface="Times New Roman"/>
                        </a:rPr>
                        <a:t>Certification or Equivalent</a:t>
                      </a:r>
                      <a:endParaRPr lang="en-CA" sz="1800" err="1">
                        <a:ln>
                          <a:noFill/>
                        </a:ln>
                        <a:solidFill>
                          <a:srgbClr val="EF3B3D"/>
                        </a:solidFill>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dirty="0">
                          <a:ln>
                            <a:noFill/>
                          </a:ln>
                          <a:solidFill>
                            <a:schemeClr val="tx1"/>
                          </a:solidFill>
                          <a:latin typeface="Times New Roman"/>
                          <a:cs typeface="Times New Roman"/>
                        </a:rPr>
                        <a:t>Optional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dirty="0">
                          <a:ln>
                            <a:noFill/>
                          </a:ln>
                          <a:solidFill>
                            <a:schemeClr val="tx1"/>
                          </a:solidFill>
                          <a:latin typeface="Times New Roman"/>
                          <a:cs typeface="Times New Roman"/>
                        </a:rPr>
                        <a:t>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894224"/>
                  </a:ext>
                </a:extLst>
              </a:tr>
            </a:tbl>
          </a:graphicData>
        </a:graphic>
      </p:graphicFrame>
      <p:pic>
        <p:nvPicPr>
          <p:cNvPr id="19" name="Picture 18" descr="Logo, company name&#10;&#10;Description automatically generated">
            <a:extLst>
              <a:ext uri="{FF2B5EF4-FFF2-40B4-BE49-F238E27FC236}">
                <a16:creationId xmlns:a16="http://schemas.microsoft.com/office/drawing/2014/main" id="{3258BC69-6D04-C6AC-95B9-8A42CD6EDBB7}"/>
              </a:ext>
            </a:extLst>
          </p:cNvPr>
          <p:cNvPicPr>
            <a:picLocks noChangeAspect="1"/>
          </p:cNvPicPr>
          <p:nvPr/>
        </p:nvPicPr>
        <p:blipFill>
          <a:blip r:embed="rId5"/>
          <a:stretch>
            <a:fillRect/>
          </a:stretch>
        </p:blipFill>
        <p:spPr>
          <a:xfrm>
            <a:off x="4105936" y="866780"/>
            <a:ext cx="1436909" cy="1156712"/>
          </a:xfrm>
          <a:prstGeom prst="rect">
            <a:avLst/>
          </a:prstGeom>
        </p:spPr>
      </p:pic>
      <p:pic>
        <p:nvPicPr>
          <p:cNvPr id="20" name="Picture 19" descr="Logo, company name&#10;&#10;Description automatically generated">
            <a:extLst>
              <a:ext uri="{FF2B5EF4-FFF2-40B4-BE49-F238E27FC236}">
                <a16:creationId xmlns:a16="http://schemas.microsoft.com/office/drawing/2014/main" id="{A9C0C5F0-79E5-A000-394F-1572A4E8DBB9}"/>
              </a:ext>
            </a:extLst>
          </p:cNvPr>
          <p:cNvPicPr>
            <a:picLocks noChangeAspect="1"/>
          </p:cNvPicPr>
          <p:nvPr/>
        </p:nvPicPr>
        <p:blipFill>
          <a:blip r:embed="rId6"/>
          <a:stretch>
            <a:fillRect/>
          </a:stretch>
        </p:blipFill>
        <p:spPr>
          <a:xfrm>
            <a:off x="8511758" y="862242"/>
            <a:ext cx="1990713" cy="1161249"/>
          </a:xfrm>
          <a:prstGeom prst="rect">
            <a:avLst/>
          </a:prstGeom>
        </p:spPr>
      </p:pic>
    </p:spTree>
    <p:extLst>
      <p:ext uri="{BB962C8B-B14F-4D97-AF65-F5344CB8AC3E}">
        <p14:creationId xmlns:p14="http://schemas.microsoft.com/office/powerpoint/2010/main" val="14346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 – Accepted Certifications</a:t>
            </a:r>
          </a:p>
        </p:txBody>
      </p:sp>
      <p:pic>
        <p:nvPicPr>
          <p:cNvPr id="4" name="Picture 3" descr="Logo, company name&#10;&#10;Description automatically generated">
            <a:extLst>
              <a:ext uri="{FF2B5EF4-FFF2-40B4-BE49-F238E27FC236}">
                <a16:creationId xmlns:a16="http://schemas.microsoft.com/office/drawing/2014/main" id="{D3EE804E-8E8A-30D1-1F90-AB3072DF5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7269" y="3913329"/>
            <a:ext cx="2050740" cy="1650846"/>
          </a:xfrm>
          <a:prstGeom prst="rect">
            <a:avLst/>
          </a:prstGeom>
        </p:spPr>
      </p:pic>
      <p:pic>
        <p:nvPicPr>
          <p:cNvPr id="6" name="Picture 5" descr="Logo, company name&#10;&#10;Description automatically generated">
            <a:extLst>
              <a:ext uri="{FF2B5EF4-FFF2-40B4-BE49-F238E27FC236}">
                <a16:creationId xmlns:a16="http://schemas.microsoft.com/office/drawing/2014/main" id="{C72D1B5F-1B1E-8068-BF3D-0074514D86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756" y="3913329"/>
            <a:ext cx="2050740" cy="1650846"/>
          </a:xfrm>
          <a:prstGeom prst="rect">
            <a:avLst/>
          </a:prstGeom>
        </p:spPr>
      </p:pic>
      <p:sp>
        <p:nvSpPr>
          <p:cNvPr id="8" name="TextBox 7">
            <a:extLst>
              <a:ext uri="{FF2B5EF4-FFF2-40B4-BE49-F238E27FC236}">
                <a16:creationId xmlns:a16="http://schemas.microsoft.com/office/drawing/2014/main" id="{E217CDDC-97AD-47F5-6D80-0050A1CE720D}"/>
              </a:ext>
            </a:extLst>
          </p:cNvPr>
          <p:cNvSpPr txBox="1"/>
          <p:nvPr/>
        </p:nvSpPr>
        <p:spPr>
          <a:xfrm>
            <a:off x="528948" y="661815"/>
            <a:ext cx="10857235" cy="5760551"/>
          </a:xfrm>
          <a:prstGeom prst="rect">
            <a:avLst/>
          </a:prstGeom>
          <a:noFill/>
        </p:spPr>
        <p:txBody>
          <a:bodyPr wrap="square" lIns="91440" tIns="45720" rIns="91440" bIns="45720" anchor="t">
            <a:spAutoFit/>
          </a:bodyPr>
          <a:lstStyle/>
          <a:p>
            <a:pPr>
              <a:spcAft>
                <a:spcPts val="1800"/>
              </a:spcAft>
            </a:pPr>
            <a:r>
              <a:rPr lang="en-US" sz="2000" i="1" dirty="0">
                <a:solidFill>
                  <a:srgbClr val="EF3B3D"/>
                </a:solidFill>
                <a:latin typeface="Times New Roman"/>
                <a:cs typeface="Times New Roman"/>
              </a:rPr>
              <a:t>Certifications &amp; Recognized Equivalents </a:t>
            </a:r>
            <a:endParaRPr lang="en-US" sz="2000" i="1" dirty="0">
              <a:solidFill>
                <a:srgbClr val="EF3B3D"/>
              </a:solidFill>
              <a:latin typeface="Times New Roman" panose="02020603050405020304" pitchFamily="18" charset="0"/>
              <a:cs typeface="Times New Roman" panose="02020603050405020304" pitchFamily="18" charset="0"/>
            </a:endParaRPr>
          </a:p>
          <a:p>
            <a:pPr marL="342900" indent="-342900">
              <a:spcAft>
                <a:spcPts val="800"/>
              </a:spcAft>
              <a:buAutoNum type="arabicPeriod"/>
            </a:pPr>
            <a:r>
              <a:rPr lang="en-US" sz="2000" b="1" dirty="0">
                <a:latin typeface="Times New Roman"/>
                <a:cs typeface="Times New Roman"/>
              </a:rPr>
              <a:t>Active NCCP: </a:t>
            </a:r>
            <a:r>
              <a:rPr lang="en-US" sz="2000" dirty="0">
                <a:latin typeface="Times New Roman"/>
                <a:cs typeface="Times New Roman"/>
              </a:rPr>
              <a:t>Up to date with professional development </a:t>
            </a:r>
            <a:r>
              <a:rPr lang="en-US" sz="2000" b="1" dirty="0">
                <a:latin typeface="Times New Roman"/>
                <a:cs typeface="Times New Roman"/>
              </a:rPr>
              <a:t>(</a:t>
            </a:r>
            <a:r>
              <a:rPr lang="en-US" sz="2000" dirty="0">
                <a:latin typeface="Times New Roman"/>
                <a:cs typeface="Times New Roman"/>
              </a:rPr>
              <a:t>PD) requirements (five-year cycle)</a:t>
            </a:r>
          </a:p>
          <a:p>
            <a:pPr marL="342900" indent="-342900">
              <a:spcAft>
                <a:spcPts val="800"/>
              </a:spcAft>
              <a:buFont typeface="+mj-lt"/>
              <a:buAutoNum type="arabicPeriod"/>
            </a:pPr>
            <a:r>
              <a:rPr lang="en-US" sz="2000" b="1" dirty="0">
                <a:latin typeface="Times New Roman"/>
                <a:cs typeface="Times New Roman"/>
              </a:rPr>
              <a:t>EC Recognized Non-NCCP Coach Certification</a:t>
            </a:r>
          </a:p>
          <a:p>
            <a:pPr marL="800100" lvl="1" indent="-342900">
              <a:spcAft>
                <a:spcPts val="800"/>
              </a:spcAft>
              <a:buFont typeface="Arial" panose="020F0302020204030204"/>
              <a:buChar char="•"/>
            </a:pPr>
            <a:r>
              <a:rPr lang="en-US" sz="2000" dirty="0">
                <a:latin typeface="Times New Roman"/>
                <a:cs typeface="Times New Roman"/>
              </a:rPr>
              <a:t>International Group of Equestrian Qualifications (IGEQ)</a:t>
            </a:r>
            <a:endParaRPr lang="en-US" sz="2000" dirty="0">
              <a:latin typeface="Times New Roman" panose="02020603050405020304" pitchFamily="18" charset="0"/>
              <a:cs typeface="Times New Roman" panose="02020603050405020304" pitchFamily="18" charset="0"/>
            </a:endParaRPr>
          </a:p>
          <a:p>
            <a:pPr marL="800100" lvl="1" indent="-342900">
              <a:spcAft>
                <a:spcPts val="800"/>
              </a:spcAft>
              <a:buFont typeface="Arial" panose="020F0302020204030204"/>
              <a:buChar char="•"/>
            </a:pPr>
            <a:r>
              <a:rPr lang="en-US" sz="2000" dirty="0">
                <a:latin typeface="Times New Roman"/>
                <a:cs typeface="Times New Roman"/>
              </a:rPr>
              <a:t>Canadian Therapeutic Riding Association (</a:t>
            </a:r>
            <a:r>
              <a:rPr lang="en-US" sz="2000" dirty="0" err="1">
                <a:latin typeface="Times New Roman"/>
                <a:cs typeface="Times New Roman"/>
              </a:rPr>
              <a:t>CanTRA</a:t>
            </a:r>
            <a:r>
              <a:rPr lang="en-US" sz="2000" dirty="0">
                <a:latin typeface="Times New Roman"/>
                <a:cs typeface="Times New Roman"/>
              </a:rPr>
              <a:t>)</a:t>
            </a:r>
            <a:endParaRPr lang="en-US" sz="2000" dirty="0">
              <a:latin typeface="Times New Roman" panose="02020603050405020304" pitchFamily="18" charset="0"/>
              <a:cs typeface="Times New Roman" panose="02020603050405020304" pitchFamily="18" charset="0"/>
            </a:endParaRPr>
          </a:p>
          <a:p>
            <a:pPr marL="800100" lvl="1" indent="-342900">
              <a:spcAft>
                <a:spcPts val="800"/>
              </a:spcAft>
              <a:buFont typeface="Arial" panose="020F0302020204030204"/>
              <a:buChar char="•"/>
            </a:pPr>
            <a:r>
              <a:rPr lang="en-US" sz="2000" dirty="0">
                <a:latin typeface="Times New Roman"/>
                <a:cs typeface="Times New Roman"/>
              </a:rPr>
              <a:t>Canadian Pony Club (Level A only)</a:t>
            </a:r>
            <a:endParaRPr lang="en-US" sz="2000" dirty="0">
              <a:latin typeface="Times New Roman" panose="02020603050405020304" pitchFamily="18" charset="0"/>
              <a:cs typeface="Times New Roman" panose="02020603050405020304" pitchFamily="18" charset="0"/>
            </a:endParaRPr>
          </a:p>
          <a:p>
            <a:pPr marL="800100" lvl="1" indent="-342900">
              <a:spcAft>
                <a:spcPts val="800"/>
              </a:spcAft>
              <a:buFont typeface="Arial" panose="020F0302020204030204"/>
              <a:buChar char="•"/>
            </a:pPr>
            <a:r>
              <a:rPr lang="en-US" sz="2000" dirty="0">
                <a:latin typeface="Times New Roman"/>
                <a:cs typeface="Times New Roman"/>
              </a:rPr>
              <a:t>Certified Horsemanship Association (CHA) English and Western</a:t>
            </a:r>
          </a:p>
          <a:p>
            <a:pPr marL="800100" lvl="1" indent="-342900">
              <a:spcAft>
                <a:spcPts val="800"/>
              </a:spcAft>
              <a:buFont typeface="Arial" panose="020F0302020204030204"/>
              <a:buChar char="•"/>
            </a:pPr>
            <a:r>
              <a:rPr lang="en-US" sz="2000" dirty="0">
                <a:latin typeface="Times New Roman"/>
                <a:cs typeface="Times New Roman"/>
              </a:rPr>
              <a:t>Provincial Vaulting Trainer Certification</a:t>
            </a:r>
            <a:endParaRPr lang="en-US" sz="2000" dirty="0">
              <a:latin typeface="Times New Roman" panose="02020603050405020304" pitchFamily="18" charset="0"/>
              <a:cs typeface="Times New Roman" panose="02020603050405020304" pitchFamily="18" charset="0"/>
            </a:endParaRPr>
          </a:p>
          <a:p>
            <a:pPr marL="342900" indent="-342900">
              <a:spcAft>
                <a:spcPts val="800"/>
              </a:spcAft>
              <a:buFont typeface="+mj-lt"/>
              <a:buAutoNum type="arabicPeriod"/>
            </a:pPr>
            <a:r>
              <a:rPr lang="en-US" sz="2000" b="1" dirty="0">
                <a:latin typeface="Times New Roman"/>
                <a:cs typeface="Times New Roman"/>
              </a:rPr>
              <a:t>Post-Secondary Degree or Diploma</a:t>
            </a:r>
            <a:endParaRPr lang="en-US" sz="2000" b="1" dirty="0">
              <a:latin typeface="Times New Roman" panose="02020603050405020304" pitchFamily="18" charset="0"/>
              <a:cs typeface="Times New Roman" panose="02020603050405020304" pitchFamily="18" charset="0"/>
            </a:endParaRPr>
          </a:p>
          <a:p>
            <a:pPr marL="800100" lvl="1" indent="-342900">
              <a:spcAft>
                <a:spcPts val="800"/>
              </a:spcAft>
              <a:buFont typeface="Arial" panose="020F0302020204030204"/>
              <a:buChar char="•"/>
            </a:pPr>
            <a:r>
              <a:rPr lang="en-US" sz="2000" dirty="0">
                <a:latin typeface="Times New Roman"/>
                <a:cs typeface="Times New Roman"/>
              </a:rPr>
              <a:t>Equine Sciences/Agriculture</a:t>
            </a:r>
          </a:p>
          <a:p>
            <a:pPr marL="800100" lvl="1" indent="-342900">
              <a:spcAft>
                <a:spcPts val="800"/>
              </a:spcAft>
              <a:buFont typeface="Arial" panose="020F0302020204030204"/>
              <a:buChar char="•"/>
            </a:pPr>
            <a:r>
              <a:rPr lang="en-US" sz="2000" dirty="0">
                <a:latin typeface="Times New Roman"/>
                <a:cs typeface="Times New Roman"/>
              </a:rPr>
              <a:t>Teacher or Coach Education</a:t>
            </a:r>
            <a:endParaRPr lang="en-US" sz="2000" dirty="0">
              <a:latin typeface="Times New Roman" panose="02020603050405020304" pitchFamily="18" charset="0"/>
              <a:cs typeface="Times New Roman" panose="02020603050405020304" pitchFamily="18" charset="0"/>
            </a:endParaRPr>
          </a:p>
          <a:p>
            <a:pPr marL="800100" lvl="1" indent="-342900">
              <a:spcAft>
                <a:spcPts val="800"/>
              </a:spcAft>
              <a:buFont typeface="Arial" panose="020F0302020204030204"/>
              <a:buChar char="•"/>
            </a:pPr>
            <a:r>
              <a:rPr lang="en-US" sz="2000" dirty="0">
                <a:latin typeface="Times New Roman"/>
                <a:cs typeface="Times New Roman"/>
              </a:rPr>
              <a:t>Physical Education</a:t>
            </a:r>
          </a:p>
          <a:p>
            <a:pPr marL="342900" indent="-342900">
              <a:spcAft>
                <a:spcPts val="800"/>
              </a:spcAft>
              <a:buFont typeface="+mj-lt"/>
              <a:buAutoNum type="arabicPeriod"/>
            </a:pPr>
            <a:r>
              <a:rPr lang="en-US" sz="2000" b="1" dirty="0">
                <a:latin typeface="Times New Roman"/>
                <a:cs typeface="Times New Roman"/>
              </a:rPr>
              <a:t>Certification Exemption (</a:t>
            </a:r>
            <a:r>
              <a:rPr lang="en-US" sz="2000" dirty="0">
                <a:latin typeface="Times New Roman"/>
                <a:cs typeface="Times New Roman"/>
              </a:rPr>
              <a:t>based on 20 years of experience in the field, progressive PD requirements</a:t>
            </a:r>
            <a:r>
              <a:rPr lang="en-US" sz="2000" b="1" dirty="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415205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 – On the Field of Sport</a:t>
            </a:r>
          </a:p>
        </p:txBody>
      </p:sp>
      <p:sp>
        <p:nvSpPr>
          <p:cNvPr id="11" name="TextBox 10">
            <a:extLst>
              <a:ext uri="{FF2B5EF4-FFF2-40B4-BE49-F238E27FC236}">
                <a16:creationId xmlns:a16="http://schemas.microsoft.com/office/drawing/2014/main" id="{B90F677D-1501-8646-94E7-BB8F9D8BF4B5}"/>
              </a:ext>
            </a:extLst>
          </p:cNvPr>
          <p:cNvSpPr txBox="1"/>
          <p:nvPr/>
        </p:nvSpPr>
        <p:spPr>
          <a:xfrm>
            <a:off x="541619" y="1547776"/>
            <a:ext cx="5023152" cy="4647426"/>
          </a:xfrm>
          <a:prstGeom prst="rect">
            <a:avLst/>
          </a:prstGeom>
          <a:noFill/>
        </p:spPr>
        <p:txBody>
          <a:bodyPr wrap="square">
            <a:spAutoFit/>
          </a:bodyPr>
          <a:lstStyle/>
          <a:p>
            <a:r>
              <a:rPr lang="en-US" sz="2400" i="1" dirty="0">
                <a:solidFill>
                  <a:srgbClr val="EF3B3D"/>
                </a:solidFill>
                <a:latin typeface="Times New Roman" panose="02020603050405020304" pitchFamily="18" charset="0"/>
                <a:cs typeface="Times New Roman" panose="02020603050405020304" pitchFamily="18" charset="0"/>
              </a:rPr>
              <a:t>Coach Status Requirements 2024</a:t>
            </a:r>
          </a:p>
          <a:p>
            <a:r>
              <a:rPr lang="en-US" sz="2400" dirty="0">
                <a:latin typeface="Times New Roman" panose="02020603050405020304" pitchFamily="18" charset="0"/>
                <a:cs typeface="Times New Roman" panose="02020603050405020304" pitchFamily="18" charset="0"/>
              </a:rPr>
              <a:t>Canadian residents coaching athletes at EC-sanctioned competitions must meet minimum Coach Status requirements.</a:t>
            </a:r>
          </a:p>
          <a:p>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those who do not meet the minimum requirements, </a:t>
            </a:r>
            <a:r>
              <a:rPr lang="en-US" sz="2400" b="1" i="1" dirty="0">
                <a:latin typeface="Times New Roman" panose="02020603050405020304" pitchFamily="18" charset="0"/>
                <a:cs typeface="Times New Roman" panose="02020603050405020304" pitchFamily="18" charset="0"/>
              </a:rPr>
              <a:t>Temporary Coach Status </a:t>
            </a:r>
            <a:r>
              <a:rPr lang="en-US" sz="2400" dirty="0">
                <a:latin typeface="Times New Roman" panose="02020603050405020304" pitchFamily="18" charset="0"/>
                <a:cs typeface="Times New Roman" panose="02020603050405020304" pitchFamily="18" charset="0"/>
              </a:rPr>
              <a:t>will be available directly through </a:t>
            </a:r>
            <a:r>
              <a:rPr lang="en-US" sz="2400" dirty="0" err="1">
                <a:latin typeface="Times New Roman" panose="02020603050405020304" pitchFamily="18" charset="0"/>
                <a:cs typeface="Times New Roman" panose="02020603050405020304" pitchFamily="18" charset="0"/>
              </a:rPr>
              <a:t>MyEC</a:t>
            </a:r>
            <a:r>
              <a:rPr lang="en-US" sz="2400" dirty="0">
                <a:latin typeface="Times New Roman" panose="02020603050405020304" pitchFamily="18" charset="0"/>
                <a:cs typeface="Times New Roman" panose="02020603050405020304" pitchFamily="18" charset="0"/>
              </a:rPr>
              <a:t>. Funds collected from Temporary Coach Status will be directed into supporting coaches and NCCP programming.</a:t>
            </a:r>
            <a:r>
              <a:rPr lang="en-US" dirty="0">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6E68A82B-B432-57A9-4321-6A1A617CE21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76629" y="1435326"/>
            <a:ext cx="6089948" cy="5183496"/>
          </a:xfrm>
          <a:prstGeom prst="rect">
            <a:avLst/>
          </a:prstGeom>
        </p:spPr>
      </p:pic>
    </p:spTree>
    <p:extLst>
      <p:ext uri="{BB962C8B-B14F-4D97-AF65-F5344CB8AC3E}">
        <p14:creationId xmlns:p14="http://schemas.microsoft.com/office/powerpoint/2010/main" val="23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 – Roles &amp; Responsibilities</a:t>
            </a:r>
          </a:p>
        </p:txBody>
      </p:sp>
      <p:sp>
        <p:nvSpPr>
          <p:cNvPr id="3" name="Content Placeholder 2">
            <a:extLst>
              <a:ext uri="{FF2B5EF4-FFF2-40B4-BE49-F238E27FC236}">
                <a16:creationId xmlns:a16="http://schemas.microsoft.com/office/drawing/2014/main" id="{B53DB3B1-869E-A8AE-01D4-A7AEE035DDDA}"/>
              </a:ext>
            </a:extLst>
          </p:cNvPr>
          <p:cNvSpPr txBox="1">
            <a:spLocks/>
          </p:cNvSpPr>
          <p:nvPr/>
        </p:nvSpPr>
        <p:spPr>
          <a:xfrm>
            <a:off x="838200" y="1540572"/>
            <a:ext cx="10515600" cy="2843859"/>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en-US" sz="2400" b="1" kern="0" dirty="0">
                <a:solidFill>
                  <a:srgbClr val="EF3B3D"/>
                </a:solidFill>
                <a:latin typeface="Times New Roman"/>
              </a:rPr>
              <a:t>Competition Organizers</a:t>
            </a:r>
            <a:r>
              <a:rPr lang="en-US" sz="2400" kern="0" dirty="0">
                <a:solidFill>
                  <a:schemeClr val="tx1"/>
                </a:solidFill>
                <a:latin typeface="Times New Roman"/>
              </a:rPr>
              <a:t>: ensure ALL entries include information regarding COACH NAME and COACH EC NUMBER</a:t>
            </a:r>
          </a:p>
          <a:p>
            <a:pPr marL="0" indent="0">
              <a:buFont typeface="Arial"/>
              <a:buNone/>
            </a:pPr>
            <a:endParaRPr lang="en-US" sz="2400" kern="0" dirty="0">
              <a:latin typeface="Times New Roman"/>
            </a:endParaRPr>
          </a:p>
          <a:p>
            <a:pPr marL="0" indent="0">
              <a:buFont typeface="Arial"/>
              <a:buNone/>
            </a:pPr>
            <a:r>
              <a:rPr lang="en-US" sz="2400" b="1" kern="0" dirty="0">
                <a:solidFill>
                  <a:srgbClr val="EF3B3D"/>
                </a:solidFill>
                <a:latin typeface="Times New Roman"/>
              </a:rPr>
              <a:t>EC Officials</a:t>
            </a:r>
            <a:r>
              <a:rPr lang="en-US" sz="2400" kern="0" dirty="0">
                <a:solidFill>
                  <a:schemeClr val="tx1"/>
                </a:solidFill>
                <a:latin typeface="Times New Roman"/>
              </a:rPr>
              <a:t>:</a:t>
            </a:r>
            <a:r>
              <a:rPr lang="en-US" sz="2400" b="1" kern="0" dirty="0">
                <a:solidFill>
                  <a:schemeClr val="tx1"/>
                </a:solidFill>
                <a:latin typeface="Times New Roman"/>
              </a:rPr>
              <a:t> </a:t>
            </a:r>
            <a:r>
              <a:rPr lang="en-US" sz="2400" kern="0" dirty="0">
                <a:solidFill>
                  <a:schemeClr val="tx1"/>
                </a:solidFill>
                <a:latin typeface="Times New Roman"/>
              </a:rPr>
              <a:t>Coach Status is </a:t>
            </a:r>
            <a:r>
              <a:rPr lang="en-US" sz="2400" u="sng" kern="0" dirty="0">
                <a:solidFill>
                  <a:schemeClr val="tx1"/>
                </a:solidFill>
                <a:latin typeface="Times New Roman"/>
              </a:rPr>
              <a:t>not</a:t>
            </a:r>
            <a:r>
              <a:rPr lang="en-US" sz="2400" kern="0" dirty="0">
                <a:solidFill>
                  <a:schemeClr val="tx1"/>
                </a:solidFill>
                <a:latin typeface="Times New Roman"/>
              </a:rPr>
              <a:t> required to be present in the warm-up ring or interact with athletes at the ringside. EC Officials are empowered to validate Coach Status (e.g. when a coach-related privilege is requested, navigating conflict).</a:t>
            </a:r>
          </a:p>
        </p:txBody>
      </p:sp>
      <p:pic>
        <p:nvPicPr>
          <p:cNvPr id="4" name="Picture 3" descr="Logo, company name&#10;&#10;Description automatically generated">
            <a:extLst>
              <a:ext uri="{FF2B5EF4-FFF2-40B4-BE49-F238E27FC236}">
                <a16:creationId xmlns:a16="http://schemas.microsoft.com/office/drawing/2014/main" id="{5F5E76D8-32EB-49B2-4767-2E512C343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060" y="4637987"/>
            <a:ext cx="2050740" cy="1650846"/>
          </a:xfrm>
          <a:prstGeom prst="rect">
            <a:avLst/>
          </a:prstGeom>
        </p:spPr>
      </p:pic>
      <p:pic>
        <p:nvPicPr>
          <p:cNvPr id="6" name="Picture 5" descr="Logo, company name&#10;&#10;Description automatically generated">
            <a:extLst>
              <a:ext uri="{FF2B5EF4-FFF2-40B4-BE49-F238E27FC236}">
                <a16:creationId xmlns:a16="http://schemas.microsoft.com/office/drawing/2014/main" id="{D7C97AC9-B3DB-D4EC-6936-F84262C7D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7547" y="4637987"/>
            <a:ext cx="2050740" cy="1650846"/>
          </a:xfrm>
          <a:prstGeom prst="rect">
            <a:avLst/>
          </a:prstGeom>
        </p:spPr>
      </p:pic>
    </p:spTree>
    <p:extLst>
      <p:ext uri="{BB962C8B-B14F-4D97-AF65-F5344CB8AC3E}">
        <p14:creationId xmlns:p14="http://schemas.microsoft.com/office/powerpoint/2010/main" val="186455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Coach Status – Self-Coached Athletes</a:t>
            </a:r>
          </a:p>
        </p:txBody>
      </p:sp>
      <p:pic>
        <p:nvPicPr>
          <p:cNvPr id="4" name="Picture 3" descr="Logo, company name&#10;&#10;Description automatically generated">
            <a:extLst>
              <a:ext uri="{FF2B5EF4-FFF2-40B4-BE49-F238E27FC236}">
                <a16:creationId xmlns:a16="http://schemas.microsoft.com/office/drawing/2014/main" id="{5F5E76D8-32EB-49B2-4767-2E512C343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060" y="5048292"/>
            <a:ext cx="2050740" cy="1650846"/>
          </a:xfrm>
          <a:prstGeom prst="rect">
            <a:avLst/>
          </a:prstGeom>
        </p:spPr>
      </p:pic>
      <p:pic>
        <p:nvPicPr>
          <p:cNvPr id="6" name="Picture 5" descr="Logo, company name&#10;&#10;Description automatically generated">
            <a:extLst>
              <a:ext uri="{FF2B5EF4-FFF2-40B4-BE49-F238E27FC236}">
                <a16:creationId xmlns:a16="http://schemas.microsoft.com/office/drawing/2014/main" id="{D7C97AC9-B3DB-D4EC-6936-F84262C7D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7547" y="5048292"/>
            <a:ext cx="2050740" cy="1650846"/>
          </a:xfrm>
          <a:prstGeom prst="rect">
            <a:avLst/>
          </a:prstGeom>
        </p:spPr>
      </p:pic>
      <p:sp>
        <p:nvSpPr>
          <p:cNvPr id="8" name="Content Placeholder 2">
            <a:extLst>
              <a:ext uri="{FF2B5EF4-FFF2-40B4-BE49-F238E27FC236}">
                <a16:creationId xmlns:a16="http://schemas.microsoft.com/office/drawing/2014/main" id="{08E05B49-BDD2-B6F8-4EF6-439D3B8757B6}"/>
              </a:ext>
            </a:extLst>
          </p:cNvPr>
          <p:cNvSpPr txBox="1">
            <a:spLocks/>
          </p:cNvSpPr>
          <p:nvPr/>
        </p:nvSpPr>
        <p:spPr>
          <a:xfrm>
            <a:off x="838200" y="1078207"/>
            <a:ext cx="10515600" cy="4351338"/>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en-US" sz="2400" b="1" kern="0" dirty="0">
                <a:solidFill>
                  <a:srgbClr val="EF3B3D"/>
                </a:solidFill>
                <a:latin typeface="Times New Roman" panose="02020603050405020304" pitchFamily="18" charset="0"/>
                <a:cs typeface="Times New Roman" panose="02020603050405020304" pitchFamily="18" charset="0"/>
              </a:rPr>
              <a:t>Athletes who attend a competition without a Coach.</a:t>
            </a:r>
          </a:p>
          <a:p>
            <a:pPr marL="0" indent="0">
              <a:buFont typeface="Arial"/>
              <a:buNone/>
            </a:pPr>
            <a:endParaRPr lang="en-US" sz="2400" b="1" kern="0" dirty="0">
              <a:solidFill>
                <a:srgbClr val="EF3B3D"/>
              </a:solidFill>
              <a:latin typeface="Times New Roman" panose="02020603050405020304" pitchFamily="18" charset="0"/>
              <a:cs typeface="Times New Roman" panose="02020603050405020304" pitchFamily="18" charset="0"/>
            </a:endParaRPr>
          </a:p>
          <a:p>
            <a:pPr marL="0" indent="0">
              <a:buFont typeface="Arial"/>
              <a:buNone/>
            </a:pPr>
            <a:r>
              <a:rPr lang="en-US" sz="2000" kern="0" dirty="0">
                <a:solidFill>
                  <a:schemeClr val="tx1"/>
                </a:solidFill>
                <a:latin typeface="Times New Roman" panose="02020603050405020304" pitchFamily="18" charset="0"/>
                <a:cs typeface="Times New Roman" panose="02020603050405020304" pitchFamily="18" charset="0"/>
              </a:rPr>
              <a:t>By entering one’s own name and EC Sport License in the entry form fields designated for coaching information, an individual is declaring themself to be self-coached. </a:t>
            </a:r>
          </a:p>
          <a:p>
            <a:pPr marL="0" indent="0">
              <a:buFont typeface="Arial"/>
              <a:buNone/>
            </a:pPr>
            <a:endParaRPr lang="en-US" sz="2000" kern="0" dirty="0">
              <a:solidFill>
                <a:schemeClr val="tx1"/>
              </a:solidFill>
              <a:latin typeface="Times New Roman" panose="02020603050405020304" pitchFamily="18" charset="0"/>
              <a:cs typeface="Times New Roman" panose="02020603050405020304" pitchFamily="18" charset="0"/>
            </a:endParaRPr>
          </a:p>
          <a:p>
            <a:pPr marL="0" indent="0">
              <a:buFont typeface="Arial"/>
              <a:buNone/>
            </a:pPr>
            <a:r>
              <a:rPr lang="en-US" sz="2000" kern="0" dirty="0">
                <a:solidFill>
                  <a:schemeClr val="tx1"/>
                </a:solidFill>
                <a:latin typeface="Times New Roman" panose="02020603050405020304" pitchFamily="18" charset="0"/>
                <a:cs typeface="Times New Roman" panose="02020603050405020304" pitchFamily="18" charset="0"/>
              </a:rPr>
              <a:t>Athletes under 18 years of age may declare themselves as self-coached. Entry forms for minor children require the parent/guardian signature.</a:t>
            </a:r>
          </a:p>
          <a:p>
            <a:pPr marL="0" indent="0">
              <a:buFont typeface="Arial"/>
              <a:buNone/>
            </a:pPr>
            <a:endParaRPr lang="en-US" sz="2000" kern="0" dirty="0">
              <a:solidFill>
                <a:schemeClr val="tx1"/>
              </a:solidFill>
              <a:latin typeface="Times New Roman" panose="02020603050405020304" pitchFamily="18" charset="0"/>
              <a:cs typeface="Times New Roman" panose="02020603050405020304" pitchFamily="18" charset="0"/>
            </a:endParaRPr>
          </a:p>
          <a:p>
            <a:pPr marL="0" indent="0">
              <a:buFont typeface="Arial"/>
              <a:buNone/>
            </a:pPr>
            <a:r>
              <a:rPr lang="en-US" sz="2000" kern="0" dirty="0">
                <a:solidFill>
                  <a:schemeClr val="tx1"/>
                </a:solidFill>
                <a:latin typeface="Times New Roman" panose="02020603050405020304" pitchFamily="18" charset="0"/>
                <a:cs typeface="Times New Roman" panose="02020603050405020304" pitchFamily="18" charset="0"/>
              </a:rPr>
              <a:t>Entry into an EC-sanctioned competition constitutes an agreement to be bound by the rules of EC. Inaccurate information on entry forms may invalidate points and are subject to further EC penalties. </a:t>
            </a:r>
            <a:endParaRPr lang="en-US" sz="160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29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72" name="Google Shape;72;p15"/>
          <p:cNvCxnSpPr>
            <a:cxnSpLocks/>
          </p:cNvCxnSpPr>
          <p:nvPr/>
        </p:nvCxnSpPr>
        <p:spPr>
          <a:xfrm>
            <a:off x="323734" y="569167"/>
            <a:ext cx="9647933" cy="0"/>
          </a:xfrm>
          <a:prstGeom prst="straightConnector1">
            <a:avLst/>
          </a:prstGeom>
          <a:noFill/>
          <a:ln w="9525" cap="flat" cmpd="sng">
            <a:solidFill>
              <a:schemeClr val="dk2"/>
            </a:solidFill>
            <a:prstDash val="solid"/>
            <a:round/>
            <a:headEnd type="none" w="med" len="med"/>
            <a:tailEnd type="none" w="med" len="med"/>
          </a:ln>
        </p:spPr>
      </p:cxnSp>
      <p:sp>
        <p:nvSpPr>
          <p:cNvPr id="75" name="Google Shape;75;p15"/>
          <p:cNvSpPr/>
          <p:nvPr/>
        </p:nvSpPr>
        <p:spPr>
          <a:xfrm>
            <a:off x="0" y="6797142"/>
            <a:ext cx="12192000" cy="60959"/>
          </a:xfrm>
          <a:prstGeom prst="rect">
            <a:avLst/>
          </a:prstGeom>
          <a:solidFill>
            <a:srgbClr val="EE37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93CA860-9A8A-30B6-C416-A0C68D95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33" y="239178"/>
            <a:ext cx="2982432" cy="939467"/>
          </a:xfrm>
          <a:prstGeom prst="rect">
            <a:avLst/>
          </a:prstGeom>
        </p:spPr>
      </p:pic>
      <p:pic>
        <p:nvPicPr>
          <p:cNvPr id="5" name="Picture 4">
            <a:extLst>
              <a:ext uri="{FF2B5EF4-FFF2-40B4-BE49-F238E27FC236}">
                <a16:creationId xmlns:a16="http://schemas.microsoft.com/office/drawing/2014/main" id="{20AFD7DC-5ACE-E854-DB9E-06C8D138A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6341" cy="6858000"/>
          </a:xfrm>
          <a:prstGeom prst="rect">
            <a:avLst/>
          </a:prstGeom>
        </p:spPr>
      </p:pic>
      <p:sp>
        <p:nvSpPr>
          <p:cNvPr id="7" name="Title 3">
            <a:extLst>
              <a:ext uri="{FF2B5EF4-FFF2-40B4-BE49-F238E27FC236}">
                <a16:creationId xmlns:a16="http://schemas.microsoft.com/office/drawing/2014/main" id="{635EDA53-75E6-1D06-3DDA-878209A5EEB1}"/>
              </a:ext>
            </a:extLst>
          </p:cNvPr>
          <p:cNvSpPr>
            <a:spLocks noGrp="1"/>
          </p:cNvSpPr>
          <p:nvPr>
            <p:ph type="title"/>
          </p:nvPr>
        </p:nvSpPr>
        <p:spPr>
          <a:xfrm>
            <a:off x="426341" y="60128"/>
            <a:ext cx="8606792" cy="667673"/>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EC NCCP Certification</a:t>
            </a:r>
          </a:p>
        </p:txBody>
      </p:sp>
      <p:pic>
        <p:nvPicPr>
          <p:cNvPr id="3" name="Picture 2">
            <a:extLst>
              <a:ext uri="{FF2B5EF4-FFF2-40B4-BE49-F238E27FC236}">
                <a16:creationId xmlns:a16="http://schemas.microsoft.com/office/drawing/2014/main" id="{A24176F9-8D2A-6E7F-CA11-3A0E037FAB75}"/>
              </a:ext>
            </a:extLst>
          </p:cNvPr>
          <p:cNvPicPr>
            <a:picLocks noChangeAspect="1"/>
          </p:cNvPicPr>
          <p:nvPr/>
        </p:nvPicPr>
        <p:blipFill>
          <a:blip r:embed="rId5"/>
          <a:stretch>
            <a:fillRect/>
          </a:stretch>
        </p:blipFill>
        <p:spPr>
          <a:xfrm>
            <a:off x="3567206" y="2080878"/>
            <a:ext cx="7100682" cy="1869151"/>
          </a:xfrm>
          <a:prstGeom prst="rect">
            <a:avLst/>
          </a:prstGeom>
        </p:spPr>
      </p:pic>
      <p:pic>
        <p:nvPicPr>
          <p:cNvPr id="9" name="Picture 8">
            <a:extLst>
              <a:ext uri="{FF2B5EF4-FFF2-40B4-BE49-F238E27FC236}">
                <a16:creationId xmlns:a16="http://schemas.microsoft.com/office/drawing/2014/main" id="{DA2F2706-ED06-D124-4B37-61A6EC37F452}"/>
              </a:ext>
            </a:extLst>
          </p:cNvPr>
          <p:cNvPicPr>
            <a:picLocks noChangeAspect="1"/>
          </p:cNvPicPr>
          <p:nvPr/>
        </p:nvPicPr>
        <p:blipFill>
          <a:blip r:embed="rId6"/>
          <a:stretch>
            <a:fillRect/>
          </a:stretch>
        </p:blipFill>
        <p:spPr>
          <a:xfrm>
            <a:off x="1097595" y="2287634"/>
            <a:ext cx="1421397" cy="1738122"/>
          </a:xfrm>
          <a:prstGeom prst="rect">
            <a:avLst/>
          </a:prstGeom>
        </p:spPr>
      </p:pic>
    </p:spTree>
    <p:extLst>
      <p:ext uri="{BB962C8B-B14F-4D97-AF65-F5344CB8AC3E}">
        <p14:creationId xmlns:p14="http://schemas.microsoft.com/office/powerpoint/2010/main" val="360243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XT2tbpT"/>
  <p:tag name="ARTICULATE_PROJECT_OPEN" val="0"/>
  <p:tag name="ARTICULATE_SLIDE_THUMBNAIL_REFRESH" val="1"/>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1A33"/>
      </a:dk1>
      <a:lt1>
        <a:srgbClr val="F8F8F8"/>
      </a:lt1>
      <a:dk2>
        <a:srgbClr val="90918F"/>
      </a:dk2>
      <a:lt2>
        <a:srgbClr val="EF3B3D"/>
      </a:lt2>
      <a:accent1>
        <a:srgbClr val="4F81BD"/>
      </a:accent1>
      <a:accent2>
        <a:srgbClr val="C0504D"/>
      </a:accent2>
      <a:accent3>
        <a:srgbClr val="9BBB59"/>
      </a:accent3>
      <a:accent4>
        <a:srgbClr val="8064A2"/>
      </a:accent4>
      <a:accent5>
        <a:srgbClr val="4BACC6"/>
      </a:accent5>
      <a:accent6>
        <a:srgbClr val="F79646"/>
      </a:accent6>
      <a:hlink>
        <a:srgbClr val="EF3B3D"/>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B499DB1898C14B9440672AC7312D39" ma:contentTypeVersion="13" ma:contentTypeDescription="Create a new document." ma:contentTypeScope="" ma:versionID="88ff050e7c20ebaef7b15da0f308ce00">
  <xsd:schema xmlns:xsd="http://www.w3.org/2001/XMLSchema" xmlns:xs="http://www.w3.org/2001/XMLSchema" xmlns:p="http://schemas.microsoft.com/office/2006/metadata/properties" xmlns:ns2="c892c9c8-b5ef-44ec-b64d-f66693aac76b" xmlns:ns3="0c95ac40-ccd5-49c8-af01-507dccd5cf48" targetNamespace="http://schemas.microsoft.com/office/2006/metadata/properties" ma:root="true" ma:fieldsID="d24bbe246a4f26df7d1e77c869fa5452" ns2:_="" ns3:_="">
    <xsd:import namespace="c892c9c8-b5ef-44ec-b64d-f66693aac76b"/>
    <xsd:import namespace="0c95ac40-ccd5-49c8-af01-507dccd5cf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2c9c8-b5ef-44ec-b64d-f66693aac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95ac40-ccd5-49c8-af01-507dccd5cf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DBCC86-4EFE-489E-8338-B4EAC715903C}">
  <ds:schemaRefs>
    <ds:schemaRef ds:uri="0c95ac40-ccd5-49c8-af01-507dccd5cf48"/>
    <ds:schemaRef ds:uri="c892c9c8-b5ef-44ec-b64d-f66693aac7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D8177D-417D-479A-A5E5-97C30A302953}">
  <ds:schemaRefs>
    <ds:schemaRef ds:uri="http://schemas.microsoft.com/sharepoint/v3/contenttype/forms"/>
  </ds:schemaRefs>
</ds:datastoreItem>
</file>

<file path=customXml/itemProps3.xml><?xml version="1.0" encoding="utf-8"?>
<ds:datastoreItem xmlns:ds="http://schemas.openxmlformats.org/officeDocument/2006/customXml" ds:itemID="{06E53A88-D49A-42A2-A7A0-D81C6449D749}">
  <ds:schemaRefs>
    <ds:schemaRef ds:uri="0c95ac40-ccd5-49c8-af01-507dccd5cf48"/>
    <ds:schemaRef ds:uri="c892c9c8-b5ef-44ec-b64d-f66693aac7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1764</TotalTime>
  <Words>2625</Words>
  <Application>Microsoft Office PowerPoint</Application>
  <PresentationFormat>Widescreen</PresentationFormat>
  <Paragraphs>273</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Giorgio Sans Bold</vt:lpstr>
      <vt:lpstr>Helvetica Light</vt:lpstr>
      <vt:lpstr>Roboto</vt:lpstr>
      <vt:lpstr>SuisseBPIntl-Regular</vt:lpstr>
      <vt:lpstr>Times New Roman</vt:lpstr>
      <vt:lpstr>Wingdings</vt:lpstr>
      <vt:lpstr>1_Office Theme</vt:lpstr>
      <vt:lpstr>2_Office Theme</vt:lpstr>
      <vt:lpstr>Simple Light</vt:lpstr>
      <vt:lpstr>PowerPoint Presentation</vt:lpstr>
      <vt:lpstr>Coaching at EC Competition - 2024</vt:lpstr>
      <vt:lpstr>Coach Status vs Coach Certification</vt:lpstr>
      <vt:lpstr>Coach Status</vt:lpstr>
      <vt:lpstr>Coach Status – Accepted Certifications</vt:lpstr>
      <vt:lpstr>Coach Status – On the Field of Sport</vt:lpstr>
      <vt:lpstr>Coach Status – Roles &amp; Responsibilities</vt:lpstr>
      <vt:lpstr>Coach Status – Self-Coached Athletes</vt:lpstr>
      <vt:lpstr>EC NCCP Certification</vt:lpstr>
      <vt:lpstr>PowerPoint Presentation</vt:lpstr>
      <vt:lpstr>PowerPoint Presentation</vt:lpstr>
      <vt:lpstr>EC NCCP Instructor</vt:lpstr>
      <vt:lpstr>EC NCCP Competition Coach</vt:lpstr>
      <vt:lpstr>EC NCCP Competition Coach Specialist</vt:lpstr>
      <vt:lpstr>EC NCCP Competition Coach Specialist</vt:lpstr>
      <vt:lpstr>EC NCCP Competition Development: HP1 Coach</vt:lpstr>
      <vt:lpstr>EC NCCP Competition Development: HP1 Coach</vt:lpstr>
      <vt:lpstr>EC NCCP Competition Development: HP1 Coach</vt:lpstr>
      <vt:lpstr>EC NCCP Training &amp; Certification Options</vt:lpstr>
      <vt:lpstr>2025 Competition Requirements for Coaches</vt:lpstr>
      <vt:lpstr>How can OE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Duncan</dc:creator>
  <cp:lastModifiedBy>Sarah Richardson</cp:lastModifiedBy>
  <cp:revision>4</cp:revision>
  <dcterms:created xsi:type="dcterms:W3CDTF">2022-02-10T15:31:23Z</dcterms:created>
  <dcterms:modified xsi:type="dcterms:W3CDTF">2024-02-27T11:15:31Z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0x01010052B499DB1898C14B9440672AC7312D39</vt:lpwstr>
  </property>
  <property fmtid="{D5CDD505-2E9C-101B-9397-08002B2CF9AE}" pid="3" name="ArticulateGUID">
    <vt:lpwstr>89BEAE44-4A6D-4BCA-B8F1-EA9715A568E9</vt:lpwstr>
  </property>
  <property fmtid="{D5CDD505-2E9C-101B-9397-08002B2CF9AE}" pid="4" name="ArticulatePath">
    <vt:lpwstr>https://equestrianca-my.sharepoint.com/personal/sbalogh_equestrian_ca/Documents/Training/L&amp;L/LL - 7/LL - EC_PTSO Lunch and Learn</vt:lpwstr>
  </property>
</Properties>
</file>